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256" r:id="rId8"/>
    <p:sldId id="257" r:id="rId9"/>
    <p:sldId id="258" r:id="rId10"/>
    <p:sldId id="272" r:id="rId11"/>
    <p:sldId id="273" r:id="rId12"/>
    <p:sldId id="274" r:id="rId13"/>
    <p:sldId id="275" r:id="rId14"/>
    <p:sldId id="276" r:id="rId15"/>
    <p:sldId id="264" r:id="rId16"/>
    <p:sldId id="265" r:id="rId17"/>
    <p:sldId id="266" r:id="rId18"/>
    <p:sldId id="27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603"/>
    <a:srgbClr val="352311"/>
    <a:srgbClr val="422C16"/>
    <a:srgbClr val="33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7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21C-F420-4E84-8D39-BE091B327EC7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92FE0-5A4D-4A44-9D6F-A4092DA6E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0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A8B8E-65DF-41CC-9FF2-DA9C3CB37F9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96D9F4-3374-4472-B028-C1E74A582A2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C54F-60A5-4D64-82D6-C3BC2A45F09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3B3D8-4CF9-4BA2-B484-D556DDF0412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F3056-2B0C-43B7-B7D1-04CEF93F1AC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1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93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6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17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6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76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70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5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7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3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4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51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410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57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92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49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69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245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77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0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45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4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666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38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5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09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96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71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4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751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0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31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56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303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035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7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584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83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8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28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390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87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32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0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58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017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46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439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187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1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85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87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58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00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740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05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65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19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10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0ED2-81D5-4B49-B538-D70313673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7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9B23-9E93-492F-B0C0-44EF2FC76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737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F23C-86A7-4B44-8059-27026F43D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6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87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8848-EE6F-47AD-A742-DEB013D2A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59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4387-71C0-4A7E-A217-7FB386D6A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02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E39-6158-46F9-A24E-25DB2B4AB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92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01EF-042D-4E04-9FCA-8110FB6EA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335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648-D8D6-4EFA-857E-06152177A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6572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2927-D546-40AA-9334-F83341E19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98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3EC2-2E05-4948-B53A-A8E0FCCFD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193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BCF-1E4F-4377-A2AC-B2C78BB1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4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50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82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87CE-EFA6-47BD-81E6-C42A36D4F5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B484-45B3-4436-BC47-5E85AA0F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4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1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3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70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5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185E1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EEC6D-82C6-4AE4-BF4B-DEB603296F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وكيل الظُلم </a:t>
            </a:r>
            <a:br>
              <a:rPr lang="ar-J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لوقا 16: 1-13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726440"/>
            <a:ext cx="5181600" cy="4836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6103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76200" y="5334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المبدأ 2 </a:t>
            </a:r>
            <a:endParaRPr lang="en-US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47800" y="5257800"/>
            <a:ext cx="609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 استثمر مالك وممتلكاتك لت</a:t>
            </a: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ُ</a:t>
            </a: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عزز من ترحيبك </a:t>
            </a:r>
            <a:r>
              <a:rPr lang="ar-SA" sz="3200" b="1" dirty="0" smtClean="0">
                <a:solidFill>
                  <a:srgbClr val="FFFFFF"/>
                </a:solidFill>
                <a:latin typeface="Arial Black" pitchFamily="34" charset="0"/>
              </a:rPr>
              <a:t>في الأبدية</a:t>
            </a: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ar-JO" altLang="en-US" sz="3200" b="1" dirty="0">
                <a:solidFill>
                  <a:srgbClr val="FFFFFF"/>
                </a:solidFill>
                <a:latin typeface="Arial Black" pitchFamily="34" charset="0"/>
              </a:rPr>
              <a:t>(متى 6: 19-21)</a:t>
            </a:r>
            <a:endParaRPr lang="en-US" alt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76200"/>
            <a:ext cx="3162160" cy="3200400"/>
            <a:chOff x="3010041" y="124466"/>
            <a:chExt cx="3162160" cy="3200400"/>
          </a:xfrm>
        </p:grpSpPr>
        <p:sp>
          <p:nvSpPr>
            <p:cNvPr id="16" name="Explosion 1 15"/>
            <p:cNvSpPr/>
            <p:nvPr/>
          </p:nvSpPr>
          <p:spPr>
            <a:xfrm>
              <a:off x="3010041" y="124466"/>
              <a:ext cx="3162160" cy="320040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467241" y="962666"/>
              <a:ext cx="213360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JO" alt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هل سيكون شخص ما بسببك في السماء؟</a:t>
              </a:r>
              <a:endPara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16" t="24720" r="47575" b="42557"/>
          <a:stretch/>
        </p:blipFill>
        <p:spPr bwMode="auto">
          <a:xfrm rot="20890777">
            <a:off x="1498518" y="2703727"/>
            <a:ext cx="1283159" cy="1665668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t="14075" r="7343" b="8125"/>
          <a:stretch/>
        </p:blipFill>
        <p:spPr bwMode="auto">
          <a:xfrm rot="21079206">
            <a:off x="344863" y="878177"/>
            <a:ext cx="2877546" cy="1862366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  <p:pic>
        <p:nvPicPr>
          <p:cNvPr id="21" name="Picture 2" descr="Family2005-pilla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8" t="21808" r="69617" b="55829"/>
          <a:stretch/>
        </p:blipFill>
        <p:spPr bwMode="auto">
          <a:xfrm rot="607826">
            <a:off x="6925504" y="2432431"/>
            <a:ext cx="1315632" cy="1707722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  <p:pic>
        <p:nvPicPr>
          <p:cNvPr id="22" name="Picture 21" descr="C:\Users\Arleigh\Documents\Rose Hill JPEG\Rose Hill JPEG\Slide1.JPG"/>
          <p:cNvPicPr/>
          <p:nvPr/>
        </p:nvPicPr>
        <p:blipFill rotWithShape="1">
          <a:blip r:embed="rId7"/>
          <a:srcRect l="53712" t="29693" r="33270" b="48155"/>
          <a:stretch/>
        </p:blipFill>
        <p:spPr bwMode="auto">
          <a:xfrm rot="607901">
            <a:off x="7226370" y="3918886"/>
            <a:ext cx="1389753" cy="17122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57" t="28758" r="30890" b="31100"/>
          <a:stretch/>
        </p:blipFill>
        <p:spPr bwMode="auto">
          <a:xfrm rot="20726623" flipH="1">
            <a:off x="606817" y="3700583"/>
            <a:ext cx="1431140" cy="1726703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1282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574040"/>
            <a:ext cx="5181600" cy="4836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61030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52400" y="6096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المبدأ 3 </a:t>
            </a:r>
            <a:endParaRPr lang="en-US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62200" y="5257800"/>
            <a:ext cx="441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الأمانة في الوكالة تبدأ بالأمور الصغيرة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17" name="Picture 9" descr="Coin - Quarter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oin - Penny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5260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Coin - Nickel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CDROB01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20574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971800" y="2967335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لوقا 16: 10</a:t>
            </a:r>
            <a:endParaRPr lang="en-US" altLang="en-US" sz="2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62600" y="80962"/>
            <a:ext cx="3505200" cy="3581400"/>
            <a:chOff x="52987" y="80889"/>
            <a:chExt cx="3452213" cy="3200400"/>
          </a:xfrm>
        </p:grpSpPr>
        <p:sp>
          <p:nvSpPr>
            <p:cNvPr id="15" name="Explosion 1 14"/>
            <p:cNvSpPr/>
            <p:nvPr/>
          </p:nvSpPr>
          <p:spPr>
            <a:xfrm>
              <a:off x="52987" y="80889"/>
              <a:ext cx="3452213" cy="3200400"/>
            </a:xfrm>
            <a:prstGeom prst="irregularSeal1">
              <a:avLst/>
            </a:prstGeom>
            <a:solidFill>
              <a:srgbClr val="7030A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53372" y="1017974"/>
              <a:ext cx="2104688" cy="1237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rtl="1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800" b="1" dirty="0">
                  <a:solidFill>
                    <a:srgbClr val="FFFFFF"/>
                  </a:solidFill>
                  <a:latin typeface="Arial Black" pitchFamily="34" charset="0"/>
                </a:rPr>
                <a:t>نادرا ما يزيد</a:t>
              </a:r>
              <a:r>
                <a:rPr lang="ar-JO" sz="28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ar-SA" sz="2800" b="1" dirty="0">
                  <a:solidFill>
                    <a:srgbClr val="FFFFFF"/>
                  </a:solidFill>
                  <a:latin typeface="Arial Black" pitchFamily="34" charset="0"/>
                </a:rPr>
                <a:t>العطاء  بالتناسب مع الدخل</a:t>
              </a:r>
              <a:endParaRPr lang="en-US" sz="28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06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0 0.66589 " pathEditMode="relative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39884E-6 L 0.00834 0.71028 " pathEditMode="relative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6 L 0 0.6104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244600"/>
            <a:ext cx="4789714" cy="4470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61030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6400" y="5493603"/>
            <a:ext cx="571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FFFF"/>
                </a:solidFill>
                <a:latin typeface="Arial Black" pitchFamily="34" charset="0"/>
              </a:rPr>
              <a:t>إهدار مالك وف</a:t>
            </a:r>
            <a:r>
              <a:rPr lang="ar-JO" sz="3200" b="1" dirty="0" smtClean="0">
                <a:solidFill>
                  <a:srgbClr val="FFFFFF"/>
                </a:solidFill>
                <a:latin typeface="Arial Black" pitchFamily="34" charset="0"/>
              </a:rPr>
              <a:t>ُ</a:t>
            </a:r>
            <a:r>
              <a:rPr lang="ar-SA" sz="3200" b="1" dirty="0" smtClean="0">
                <a:solidFill>
                  <a:srgbClr val="FFFFFF"/>
                </a:solidFill>
                <a:latin typeface="Arial Black" pitchFamily="34" charset="0"/>
              </a:rPr>
              <a:t>رصك يحد من مدى استخدام الله لك</a:t>
            </a:r>
            <a:endParaRPr lang="en-US" sz="3200" b="1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1143000"/>
            <a:ext cx="670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SA" alt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فَإِنْ لَمْ تَكُونُوا أُمَنَاءَ فِي مَالِ الظُّلْمِ، فَمَنْ يَأْتَمِنُكُمْ عَلَى الْحَقِّ؟ </a:t>
            </a:r>
            <a:r>
              <a:rPr lang="en-US" alt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US" alt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ar-JO" alt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لوقا 16: 11</a:t>
            </a:r>
            <a:endParaRPr lang="en-US" altLang="en-US" sz="2800" b="1" dirty="0">
              <a:solidFill>
                <a:srgbClr val="FFC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52400" y="558225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المبدأ 4</a:t>
            </a:r>
            <a:endParaRPr lang="en-US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8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914400"/>
            <a:ext cx="4789714" cy="4470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6103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76200" y="6096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المبدأ 5</a:t>
            </a:r>
            <a:endParaRPr lang="en-US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95400" y="4953000"/>
            <a:ext cx="64661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rtl="1" eaLnBrk="1" fontAlgn="base" hangingPunct="1">
              <a:spcAft>
                <a:spcPct val="0"/>
              </a:spcAft>
            </a:pP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ك</a:t>
            </a: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ُ</a:t>
            </a: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ن</a:t>
            </a:r>
            <a:r>
              <a:rPr lang="en-US" sz="32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أكثر </a:t>
            </a:r>
            <a:r>
              <a:rPr lang="ar-SA" sz="3200" b="1" dirty="0" smtClean="0">
                <a:solidFill>
                  <a:srgbClr val="FFFFFF"/>
                </a:solidFill>
                <a:latin typeface="Arial Black" pitchFamily="34" charset="0"/>
              </a:rPr>
              <a:t>”</a:t>
            </a:r>
            <a:r>
              <a:rPr lang="ar-JO" sz="3200" b="1" dirty="0" smtClean="0">
                <a:solidFill>
                  <a:srgbClr val="FFFFFF"/>
                </a:solidFill>
              </a:rPr>
              <a:t>حكمة</a:t>
            </a:r>
            <a:r>
              <a:rPr lang="ar-SA" sz="3200" b="1" dirty="0" smtClean="0">
                <a:solidFill>
                  <a:srgbClr val="FFFFFF"/>
                </a:solidFill>
                <a:latin typeface="Arial Black" pitchFamily="34" charset="0"/>
              </a:rPr>
              <a:t>“</a:t>
            </a: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  <a:p>
            <a:pPr lvl="0" algn="ctr" rtl="1" eaLnBrk="1" fontAlgn="base" hangingPunct="1">
              <a:spcAft>
                <a:spcPct val="0"/>
              </a:spcAft>
            </a:pP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ارسل قُدُماً المزيد </a:t>
            </a: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من الكنز </a:t>
            </a:r>
            <a:r>
              <a:rPr lang="ar-JO" sz="3200" b="1" dirty="0">
                <a:solidFill>
                  <a:srgbClr val="FFFFFF"/>
                </a:solidFill>
                <a:latin typeface="Arial Black" pitchFamily="34" charset="0"/>
              </a:rPr>
              <a:t>بينما </a:t>
            </a: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تستثمر في عمل الله على الأرض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96037" y="152400"/>
            <a:ext cx="3095563" cy="3352094"/>
            <a:chOff x="6463434" y="2001444"/>
            <a:chExt cx="2714563" cy="3027756"/>
          </a:xfrm>
        </p:grpSpPr>
        <p:sp>
          <p:nvSpPr>
            <p:cNvPr id="11" name="Explosion 1 10"/>
            <p:cNvSpPr/>
            <p:nvPr/>
          </p:nvSpPr>
          <p:spPr>
            <a:xfrm>
              <a:off x="6463434" y="2001444"/>
              <a:ext cx="2714563" cy="3027756"/>
            </a:xfrm>
            <a:prstGeom prst="irregularSeal1">
              <a:avLst/>
            </a:prstGeom>
            <a:solidFill>
              <a:srgbClr val="0033CC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772428" y="2884098"/>
              <a:ext cx="2071463" cy="125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JO" altLang="en-US" sz="2800" b="1" dirty="0" smtClean="0">
                  <a:solidFill>
                    <a:srgbClr val="FFFFFF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استثمر بسرور</a:t>
              </a:r>
              <a:br>
                <a:rPr lang="ar-JO" altLang="en-US" sz="2800" b="1" dirty="0" smtClean="0">
                  <a:solidFill>
                    <a:srgbClr val="FFFFFF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</a:br>
              <a:r>
                <a:rPr lang="ar-JO" altLang="en-US" sz="2800" b="1" dirty="0" smtClean="0">
                  <a:solidFill>
                    <a:srgbClr val="FFFFFF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(كورنثوس الثانية 9: 6-8)</a:t>
              </a:r>
              <a:endParaRPr lang="en-US" altLang="en-US" sz="2800" b="1" dirty="0">
                <a:solidFill>
                  <a:srgbClr val="FFFFFF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7000" y="296733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فيلبي 4: 15-17</a:t>
            </a:r>
          </a:p>
        </p:txBody>
      </p:sp>
    </p:spTree>
    <p:extLst>
      <p:ext uri="{BB962C8B-B14F-4D97-AF65-F5344CB8AC3E}">
        <p14:creationId xmlns:p14="http://schemas.microsoft.com/office/powerpoint/2010/main" xmlns="" val="308029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62"/>
          <a:stretch/>
        </p:blipFill>
        <p:spPr>
          <a:xfrm>
            <a:off x="228600" y="228600"/>
            <a:ext cx="8683834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52399" y="6019800"/>
            <a:ext cx="891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Comic Sans MS" panose="030F0702030302020204" pitchFamily="66" charset="0"/>
              </a:rPr>
              <a:t>سوف ينتهي وقت الاستثمار!</a:t>
            </a:r>
            <a:endParaRPr lang="en-US" sz="32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38800" y="96444"/>
            <a:ext cx="3429000" cy="3561156"/>
            <a:chOff x="5453575" y="0"/>
            <a:chExt cx="3657600" cy="3561156"/>
          </a:xfrm>
        </p:grpSpPr>
        <p:sp>
          <p:nvSpPr>
            <p:cNvPr id="9" name="Explosion 1 8"/>
            <p:cNvSpPr/>
            <p:nvPr/>
          </p:nvSpPr>
          <p:spPr>
            <a:xfrm>
              <a:off x="5453575" y="0"/>
              <a:ext cx="3657600" cy="3561156"/>
            </a:xfrm>
            <a:prstGeom prst="irregularSeal1">
              <a:avLst/>
            </a:prstGeom>
            <a:solidFill>
              <a:srgbClr val="0039AC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C3399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39376" y="1046556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JO" sz="2800" b="1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كيف تستخدم وقتك </a:t>
              </a:r>
              <a:r>
                <a:rPr lang="ar-JO" sz="2800" b="1" dirty="0" smtClean="0">
                  <a:solidFill>
                    <a:srgbClr val="FFFFFF"/>
                  </a:solidFill>
                  <a:latin typeface="Comic Sans MS" panose="030F0702030302020204" pitchFamily="66" charset="0"/>
                </a:rPr>
                <a:t>ومُمتلكاتك </a:t>
              </a:r>
              <a:r>
                <a:rPr lang="ar-JO" sz="2800" b="1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لله؟</a:t>
              </a:r>
              <a:endParaRPr lang="en-US" sz="2800" b="1" dirty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39883" y="5486400"/>
            <a:ext cx="4418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ar-JO" alt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anose="030F0702030302020204" pitchFamily="66" charset="0"/>
              </a:rPr>
              <a:t>افسس</a:t>
            </a:r>
            <a:r>
              <a:rPr lang="ar-JO" alt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anose="030F0702030302020204" pitchFamily="66" charset="0"/>
              </a:rPr>
              <a:t> 5: 15-17</a:t>
            </a:r>
            <a:endParaRPr lang="en-US" alt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3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248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75" b="13948"/>
          <a:stretch/>
        </p:blipFill>
        <p:spPr>
          <a:xfrm>
            <a:off x="228599" y="228601"/>
            <a:ext cx="8763001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4" t="9649" r="12358" b="8824"/>
          <a:stretch/>
        </p:blipFill>
        <p:spPr>
          <a:xfrm>
            <a:off x="6934200" y="3657600"/>
            <a:ext cx="1905000" cy="28628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8" t="3981" r="24179" b="3284"/>
          <a:stretch/>
        </p:blipFill>
        <p:spPr bwMode="auto">
          <a:xfrm>
            <a:off x="482221" y="609600"/>
            <a:ext cx="2906556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" t="3584" r="22845" b="3064"/>
          <a:stretch>
            <a:fillRect/>
          </a:stretch>
        </p:blipFill>
        <p:spPr bwMode="auto">
          <a:xfrm>
            <a:off x="1524000" y="1117600"/>
            <a:ext cx="5076825" cy="4694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8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75" b="13948"/>
          <a:stretch/>
        </p:blipFill>
        <p:spPr>
          <a:xfrm>
            <a:off x="228599" y="228601"/>
            <a:ext cx="8763001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" t="2570" r="48595" b="4514"/>
          <a:stretch>
            <a:fillRect/>
          </a:stretch>
        </p:blipFill>
        <p:spPr bwMode="auto">
          <a:xfrm rot="-492080">
            <a:off x="2689225" y="608013"/>
            <a:ext cx="3887788" cy="557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037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090603"/>
            </a:gs>
            <a:gs pos="69000">
              <a:srgbClr val="35231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90" t="23246" r="54990" b="35511"/>
          <a:stretch/>
        </p:blipFill>
        <p:spPr bwMode="auto">
          <a:xfrm flipH="1">
            <a:off x="2062442" y="838200"/>
            <a:ext cx="6014758" cy="603505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028" b="82917" l="21719" r="53672">
                        <a14:foregroundMark x1="22344" y1="17361" x2="22422" y2="18889"/>
                        <a14:backgroundMark x1="34297" y1="20278" x2="35781" y2="23472"/>
                        <a14:backgroundMark x1="37266" y1="42222" x2="37734" y2="44306"/>
                        <a14:backgroundMark x1="37031" y1="29444" x2="37891" y2="31389"/>
                        <a14:backgroundMark x1="37031" y1="36806" x2="37969" y2="37083"/>
                        <a14:backgroundMark x1="35781" y1="42222" x2="37422" y2="43889"/>
                        <a14:backgroundMark x1="35938" y1="24444" x2="36953" y2="2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3" t="14037" r="44350" b="17360"/>
          <a:stretch/>
        </p:blipFill>
        <p:spPr bwMode="auto">
          <a:xfrm>
            <a:off x="277760" y="228600"/>
            <a:ext cx="536104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760" y="228600"/>
            <a:ext cx="8637640" cy="647700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06" b="83056" l="53281" r="76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19" t="24764" r="24153" b="17204"/>
          <a:stretch/>
        </p:blipFill>
        <p:spPr bwMode="auto">
          <a:xfrm>
            <a:off x="5181600" y="1150374"/>
            <a:ext cx="3643312" cy="547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الخلفية:</a:t>
            </a:r>
            <a:endParaRPr lang="en-US" sz="2800" b="1" dirty="0">
              <a:solidFill>
                <a:schemeClr val="bg2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762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كان يسوع يتكلم عن المال</a:t>
            </a:r>
            <a:endParaRPr lang="en-US" sz="2800" b="1" dirty="0">
              <a:solidFill>
                <a:schemeClr val="bg2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2442" y="3276600"/>
            <a:ext cx="3500158" cy="3429001"/>
            <a:chOff x="2062442" y="3276600"/>
            <a:chExt cx="3500158" cy="3429001"/>
          </a:xfrm>
        </p:grpSpPr>
        <p:sp>
          <p:nvSpPr>
            <p:cNvPr id="4" name="Explosion 1 3"/>
            <p:cNvSpPr/>
            <p:nvPr/>
          </p:nvSpPr>
          <p:spPr>
            <a:xfrm>
              <a:off x="2062442" y="3276600"/>
              <a:ext cx="3500158" cy="3429001"/>
            </a:xfrm>
            <a:prstGeom prst="irregularSeal1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4267200"/>
              <a:ext cx="2743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 smtClean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المسألة: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/>
              </a:r>
              <a:b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</a:br>
              <a:r>
                <a:rPr lang="ar-JO" sz="2800" b="1" dirty="0" smtClean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استثمر مصادرك للأبدية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891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 descr="Parchment"/>
          <p:cNvSpPr>
            <a:spLocks noChangeArrowheads="1"/>
          </p:cNvSpPr>
          <p:nvPr/>
        </p:nvSpPr>
        <p:spPr bwMode="auto">
          <a:xfrm>
            <a:off x="457200" y="467380"/>
            <a:ext cx="8305800" cy="611915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3276600" y="3114595"/>
            <a:ext cx="2743200" cy="10002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مثل عن الوكالة</a:t>
            </a:r>
            <a:endParaRPr lang="ar-JO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6019800" y="4051301"/>
            <a:ext cx="2895600" cy="2781301"/>
            <a:chOff x="3792" y="2552"/>
            <a:chExt cx="1824" cy="1752"/>
          </a:xfrm>
        </p:grpSpPr>
        <p:pic>
          <p:nvPicPr>
            <p:cNvPr id="4114" name="Picture 4" descr="Slid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t="47778" r="22501" b="3334"/>
            <a:stretch>
              <a:fillRect/>
            </a:stretch>
          </p:blipFill>
          <p:spPr bwMode="auto">
            <a:xfrm>
              <a:off x="3792" y="2552"/>
              <a:ext cx="1824" cy="16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5" name="Text Box 7"/>
            <p:cNvSpPr txBox="1">
              <a:spLocks noChangeArrowheads="1"/>
            </p:cNvSpPr>
            <p:nvPr/>
          </p:nvSpPr>
          <p:spPr bwMode="auto">
            <a:xfrm>
              <a:off x="3936" y="3936"/>
              <a:ext cx="15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JO" altLang="en-US" sz="3200" b="1" spc="50" dirty="0" smtClean="0">
                  <a:ln w="12700" cmpd="sng">
                    <a:solidFill>
                      <a:srgbClr val="663300"/>
                    </a:solidFill>
                    <a:prstDash val="solid"/>
                  </a:ln>
                  <a:solidFill>
                    <a:srgbClr val="2D2D8A">
                      <a:tint val="1000"/>
                    </a:srgbClr>
                  </a:solidFill>
                  <a:effectLst>
                    <a:glow rad="53100">
                      <a:srgbClr val="2D2D8A">
                        <a:satMod val="180000"/>
                        <a:alpha val="30000"/>
                      </a:srgbClr>
                    </a:glow>
                  </a:effectLst>
                  <a:latin typeface="Arial Black" pitchFamily="34" charset="0"/>
                </a:rPr>
                <a:t>السيّد</a:t>
              </a:r>
              <a:endParaRPr lang="en-US" altLang="en-US" sz="3200" b="1" spc="50" dirty="0">
                <a:ln w="12700" cmpd="sng">
                  <a:solidFill>
                    <a:srgbClr val="6633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endParaRP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-76200" y="228600"/>
            <a:ext cx="2514600" cy="3784601"/>
            <a:chOff x="-48" y="144"/>
            <a:chExt cx="1584" cy="2384"/>
          </a:xfrm>
        </p:grpSpPr>
        <p:pic>
          <p:nvPicPr>
            <p:cNvPr id="4112" name="Picture 2" descr="Slid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67" t="1111" r="59166" b="4445"/>
            <a:stretch>
              <a:fillRect/>
            </a:stretch>
          </p:blipFill>
          <p:spPr bwMode="auto">
            <a:xfrm>
              <a:off x="144" y="144"/>
              <a:ext cx="1218" cy="235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3" name="Text Box 8"/>
            <p:cNvSpPr txBox="1">
              <a:spLocks noChangeArrowheads="1"/>
            </p:cNvSpPr>
            <p:nvPr/>
          </p:nvSpPr>
          <p:spPr bwMode="auto">
            <a:xfrm>
              <a:off x="-48" y="2160"/>
              <a:ext cx="15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spc="50" dirty="0" smtClean="0">
                  <a:ln w="12700" cmpd="sng">
                    <a:solidFill>
                      <a:srgbClr val="663300"/>
                    </a:solidFill>
                    <a:prstDash val="solid"/>
                  </a:ln>
                  <a:solidFill>
                    <a:srgbClr val="2D2D8A">
                      <a:tint val="1000"/>
                    </a:srgbClr>
                  </a:solidFill>
                  <a:effectLst>
                    <a:glow rad="53100">
                      <a:srgbClr val="2D2D8A">
                        <a:satMod val="180000"/>
                        <a:alpha val="30000"/>
                      </a:srgbClr>
                    </a:glow>
                  </a:effectLst>
                  <a:latin typeface="Arial Black" pitchFamily="34" charset="0"/>
                </a:rPr>
                <a:t> </a:t>
              </a:r>
              <a:r>
                <a:rPr lang="ar-JO" altLang="en-US" sz="3200" b="1" spc="50" dirty="0" smtClean="0">
                  <a:ln w="12700" cmpd="sng">
                    <a:solidFill>
                      <a:srgbClr val="663300"/>
                    </a:solidFill>
                    <a:prstDash val="solid"/>
                  </a:ln>
                  <a:solidFill>
                    <a:srgbClr val="2D2D8A">
                      <a:tint val="1000"/>
                    </a:srgbClr>
                  </a:solidFill>
                  <a:effectLst>
                    <a:glow rad="53100">
                      <a:srgbClr val="2D2D8A">
                        <a:satMod val="180000"/>
                        <a:alpha val="30000"/>
                      </a:srgbClr>
                    </a:glow>
                  </a:effectLst>
                  <a:latin typeface="Arial Black" pitchFamily="34" charset="0"/>
                </a:rPr>
                <a:t> الوكيل</a:t>
              </a:r>
              <a:endParaRPr lang="en-US" altLang="en-US" sz="3200" b="1" spc="50" dirty="0">
                <a:ln w="12700" cmpd="sng">
                  <a:solidFill>
                    <a:srgbClr val="6633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endParaRPr>
            </a:p>
          </p:txBody>
        </p:sp>
      </p:grp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655214" y="4024962"/>
            <a:ext cx="20502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كان غنياً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124200" y="4536143"/>
            <a:ext cx="2581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كان يمتلك أرضاً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362080" y="5039380"/>
            <a:ext cx="33529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قام بتفويض الإداريات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27526" y="5526743"/>
            <a:ext cx="3477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سَمِعَ تقارير غير جيّدة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43200" y="6029980"/>
            <a:ext cx="2967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قام بمحاسبة الوكيل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953000" y="543580"/>
            <a:ext cx="3476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كان يملك سُلطة قانونيّة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419600" y="1076980"/>
            <a:ext cx="401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كان عليه أن يربح لسيّده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184100" y="1610380"/>
            <a:ext cx="227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sz="2800" b="1" dirty="0" smtClean="0">
                <a:solidFill>
                  <a:srgbClr val="000000"/>
                </a:solidFill>
                <a:latin typeface="Arial Black" pitchFamily="34" charset="0"/>
              </a:rPr>
              <a:t>أصبح مُبذّرا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257800" y="2143780"/>
            <a:ext cx="3171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أدرك أن النهاية قادِمة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419600" y="2677180"/>
            <a:ext cx="401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C0000"/>
                </a:solidFill>
                <a:sym typeface="Wingdings"/>
              </a:rPr>
              <a:t></a:t>
            </a:r>
            <a:r>
              <a:rPr lang="ar-JO" altLang="en-US" sz="2800" b="1" dirty="0" smtClean="0">
                <a:solidFill>
                  <a:srgbClr val="000000"/>
                </a:solidFill>
                <a:latin typeface="Arial Black" pitchFamily="34" charset="0"/>
              </a:rPr>
              <a:t>فكّر فيما يملك من اختيارات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69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/>
      <p:bldP spid="29711" grpId="0"/>
      <p:bldP spid="29712" grpId="0"/>
      <p:bldP spid="29713" grpId="0"/>
      <p:bldP spid="29714" grpId="0"/>
      <p:bldP spid="29715" grpId="0"/>
      <p:bldP spid="29716" grpId="0"/>
      <p:bldP spid="29717" grpId="0"/>
      <p:bldP spid="297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50000">
              <a:schemeClr val="bg1"/>
            </a:gs>
            <a:gs pos="64150">
              <a:srgbClr val="008080"/>
            </a:gs>
            <a:gs pos="34600">
              <a:srgbClr val="008080"/>
            </a:gs>
            <a:gs pos="100000">
              <a:srgbClr val="00666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1777" name="Group 33"/>
          <p:cNvGrpSpPr>
            <a:grpSpLocks/>
          </p:cNvGrpSpPr>
          <p:nvPr/>
        </p:nvGrpSpPr>
        <p:grpSpPr bwMode="auto">
          <a:xfrm>
            <a:off x="381000" y="487363"/>
            <a:ext cx="3429000" cy="2560637"/>
            <a:chOff x="240" y="307"/>
            <a:chExt cx="2160" cy="1613"/>
          </a:xfrm>
        </p:grpSpPr>
        <p:pic>
          <p:nvPicPr>
            <p:cNvPr id="5149" name="Picture 5" descr="scrol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"/>
              <a:ext cx="2160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7"/>
            <p:cNvSpPr txBox="1">
              <a:spLocks noChangeArrowheads="1"/>
            </p:cNvSpPr>
            <p:nvPr/>
          </p:nvSpPr>
          <p:spPr bwMode="auto">
            <a:xfrm>
              <a:off x="480" y="768"/>
              <a:ext cx="16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JO" sz="2400" b="1" dirty="0" smtClean="0">
                  <a:solidFill>
                    <a:srgbClr val="FFFFFF"/>
                  </a:solidFill>
                  <a:latin typeface="Arial Black" pitchFamily="34" charset="0"/>
                </a:rPr>
                <a:t>تثنية</a:t>
              </a:r>
              <a:r>
                <a:rPr lang="en-US" sz="2400" b="1" dirty="0" smtClean="0">
                  <a:solidFill>
                    <a:srgbClr val="FFFFFF"/>
                  </a:solidFill>
                  <a:latin typeface="Arial Black" pitchFamily="34" charset="0"/>
                </a:rPr>
                <a:t/>
              </a:r>
              <a:br>
                <a:rPr lang="en-US" sz="2400" b="1" dirty="0" smtClean="0">
                  <a:solidFill>
                    <a:srgbClr val="FFFFFF"/>
                  </a:solidFill>
                  <a:latin typeface="Arial Black" pitchFamily="34" charset="0"/>
                </a:rPr>
              </a:br>
              <a:r>
                <a:rPr lang="ar-JO" sz="2400" b="1" dirty="0" smtClean="0">
                  <a:solidFill>
                    <a:srgbClr val="FFFFFF"/>
                  </a:solidFill>
                  <a:latin typeface="Arial Black" pitchFamily="34" charset="0"/>
                </a:rPr>
                <a:t>23: 19</a:t>
              </a:r>
              <a:endParaRPr lang="en-US" sz="24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495800" y="1153180"/>
            <a:ext cx="3767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800" b="1" smtClean="0">
                <a:solidFill>
                  <a:srgbClr val="000000"/>
                </a:solidFill>
                <a:latin typeface="Arial Black" pitchFamily="34" charset="0"/>
              </a:rPr>
              <a:t>”لا </a:t>
            </a: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تطلب فائدة من ابن أمُتك“</a:t>
            </a:r>
            <a:endParaRPr lang="en-US" sz="2800" b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-152400" y="5977614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8080"/>
                </a:solidFill>
                <a:latin typeface="Arial Black" pitchFamily="34" charset="0"/>
              </a:rPr>
              <a:t>50 مكيال </a:t>
            </a:r>
            <a:r>
              <a:rPr lang="ar-SA" sz="2800" b="1" dirty="0" err="1" smtClean="0">
                <a:solidFill>
                  <a:srgbClr val="008080"/>
                </a:solidFill>
                <a:latin typeface="Arial Black" pitchFamily="34" charset="0"/>
              </a:rPr>
              <a:t>م</a:t>
            </a:r>
            <a:r>
              <a:rPr lang="ar-JO" sz="2800" b="1" dirty="0" smtClean="0">
                <a:solidFill>
                  <a:srgbClr val="008080"/>
                </a:solidFill>
                <a:latin typeface="Arial Black" pitchFamily="34" charset="0"/>
              </a:rPr>
              <a:t>ُ</a:t>
            </a:r>
            <a:r>
              <a:rPr lang="ar-SA" sz="2800" b="1" dirty="0" smtClean="0">
                <a:solidFill>
                  <a:srgbClr val="008080"/>
                </a:solidFill>
                <a:latin typeface="Arial Black" pitchFamily="34" charset="0"/>
              </a:rPr>
              <a:t>ستعار</a:t>
            </a:r>
            <a:endParaRPr lang="en-US" sz="2800" b="1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657600" y="4419600"/>
            <a:ext cx="152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 Black" pitchFamily="34" charset="0"/>
              </a:rPr>
              <a:t>+</a:t>
            </a:r>
            <a:r>
              <a:rPr lang="en-US" sz="2800" b="1" dirty="0" smtClean="0">
                <a:solidFill>
                  <a:srgbClr val="008080"/>
                </a:solidFill>
                <a:latin typeface="Arial Black" pitchFamily="34" charset="0"/>
              </a:rPr>
              <a:t>100%</a:t>
            </a:r>
            <a:br>
              <a:rPr lang="en-US" sz="2800" b="1" dirty="0" smtClean="0">
                <a:solidFill>
                  <a:srgbClr val="008080"/>
                </a:solidFill>
                <a:latin typeface="Arial Black" pitchFamily="34" charset="0"/>
              </a:rPr>
            </a:br>
            <a:r>
              <a:rPr lang="ar-JO" sz="2800" b="1" dirty="0" smtClean="0">
                <a:solidFill>
                  <a:srgbClr val="008080"/>
                </a:solidFill>
                <a:latin typeface="Arial Black" pitchFamily="34" charset="0"/>
              </a:rPr>
              <a:t>فائدة </a:t>
            </a:r>
            <a:endParaRPr lang="en-US" sz="2800" b="1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0292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953000" y="60198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8080"/>
                </a:solidFill>
                <a:latin typeface="Arial Black" pitchFamily="34" charset="0"/>
              </a:rPr>
              <a:t>100 مكيال </a:t>
            </a:r>
            <a:r>
              <a:rPr lang="ar-SA" sz="2400" b="1" dirty="0" err="1" smtClean="0">
                <a:solidFill>
                  <a:srgbClr val="008080"/>
                </a:solidFill>
                <a:latin typeface="Arial Black" pitchFamily="34" charset="0"/>
              </a:rPr>
              <a:t>د</a:t>
            </a:r>
            <a:r>
              <a:rPr lang="ar-JO" sz="2400" b="1" dirty="0" smtClean="0">
                <a:solidFill>
                  <a:srgbClr val="008080"/>
                </a:solidFill>
                <a:latin typeface="Arial Black" pitchFamily="34" charset="0"/>
              </a:rPr>
              <a:t>َ</a:t>
            </a:r>
            <a:r>
              <a:rPr lang="ar-SA" sz="2400" b="1" dirty="0" smtClean="0">
                <a:solidFill>
                  <a:srgbClr val="008080"/>
                </a:solidFill>
                <a:latin typeface="Arial Black" pitchFamily="34" charset="0"/>
              </a:rPr>
              <a:t>ين </a:t>
            </a:r>
            <a:endParaRPr lang="en-US" sz="2400" b="1" dirty="0">
              <a:solidFill>
                <a:srgbClr val="008080"/>
              </a:solidFill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8684" y="3693030"/>
            <a:ext cx="2784437" cy="2286683"/>
            <a:chOff x="568684" y="3693030"/>
            <a:chExt cx="2784437" cy="2286683"/>
          </a:xfrm>
        </p:grpSpPr>
        <p:pic>
          <p:nvPicPr>
            <p:cNvPr id="33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60" y="3693030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657" y="3771908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84" y="4365381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991" y="4648200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812" y="4556256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638800" y="2209117"/>
            <a:ext cx="2895600" cy="3734483"/>
            <a:chOff x="5638800" y="2361517"/>
            <a:chExt cx="2895600" cy="3734483"/>
          </a:xfrm>
        </p:grpSpPr>
        <p:pic>
          <p:nvPicPr>
            <p:cNvPr id="35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339" y="2361517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936" y="2440395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63" y="3033868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0" y="3316687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091" y="3224743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176" y="3809317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773" y="3888195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481668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107" y="4764487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OilFlask-8th-7thc-BCE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433" r="100000">
                          <a14:foregroundMark x1="45455" y1="16038" x2="60173" y2="6604"/>
                          <a14:foregroundMark x1="82684" y1="65723" x2="88312" y2="80503"/>
                          <a14:foregroundMark x1="89177" y1="83648" x2="86147" y2="86478"/>
                          <a14:backgroundMark x1="23810" y1="34277" x2="10390" y2="60063"/>
                          <a14:backgroundMark x1="95238" y1="48742" x2="90476" y2="58491"/>
                          <a14:backgroundMark x1="77489" y1="96541" x2="99134" y2="86478"/>
                          <a14:backgroundMark x1="86147" y1="60063" x2="97835" y2="8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928" y="4672543"/>
              <a:ext cx="964309" cy="1331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 rot="20856407">
            <a:off x="3008969" y="647228"/>
            <a:ext cx="2804380" cy="4201319"/>
            <a:chOff x="2876550" y="1767680"/>
            <a:chExt cx="2804380" cy="42013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6500" b="90000" l="1873" r="98502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41335">
              <a:off x="2876550" y="1767680"/>
              <a:ext cx="2804380" cy="42013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33" name="Text Box 31"/>
            <p:cNvSpPr txBox="1">
              <a:spLocks noChangeArrowheads="1"/>
            </p:cNvSpPr>
            <p:nvPr/>
          </p:nvSpPr>
          <p:spPr bwMode="auto">
            <a:xfrm rot="364317">
              <a:off x="3065284" y="2161833"/>
              <a:ext cx="2458327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JO" sz="2800" b="1" u="sng" dirty="0" smtClean="0">
                  <a:solidFill>
                    <a:srgbClr val="000000"/>
                  </a:solidFill>
                  <a:latin typeface="Arial Black" pitchFamily="34" charset="0"/>
                </a:rPr>
                <a:t>عقد</a:t>
              </a:r>
              <a:endParaRPr lang="en-US" sz="2800" b="1" u="sng" dirty="0" smtClean="0">
                <a:solidFill>
                  <a:srgbClr val="000000"/>
                </a:solidFill>
                <a:latin typeface="Arial Black" pitchFamily="34" charset="0"/>
              </a:endParaRPr>
            </a:p>
            <a:p>
              <a:pPr algn="ctr"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JO" sz="2800" b="1" dirty="0" smtClean="0">
                  <a:solidFill>
                    <a:srgbClr val="000000"/>
                  </a:solidFill>
                  <a:latin typeface="Arial Black" pitchFamily="34" charset="0"/>
                </a:rPr>
                <a:t>أنا </a:t>
              </a:r>
              <a:r>
                <a:rPr lang="ar-JO" sz="2800" b="1" dirty="0" err="1" smtClean="0">
                  <a:solidFill>
                    <a:srgbClr val="000000"/>
                  </a:solidFill>
                  <a:latin typeface="Arial Black" pitchFamily="34" charset="0"/>
                </a:rPr>
                <a:t>مديون</a:t>
              </a:r>
              <a:r>
                <a:rPr lang="ar-JO" sz="2800" b="1" dirty="0" smtClean="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  <a:r>
                <a:rPr lang="ar-JO" sz="2800" b="1" dirty="0" err="1" smtClean="0">
                  <a:solidFill>
                    <a:srgbClr val="000000"/>
                  </a:solidFill>
                  <a:latin typeface="Arial Black" pitchFamily="34" charset="0"/>
                </a:rPr>
                <a:t>بـ</a:t>
              </a:r>
              <a:r>
                <a:rPr lang="ar-JO" sz="2800" b="1" dirty="0" smtClean="0">
                  <a:solidFill>
                    <a:srgbClr val="000000"/>
                  </a:solidFill>
                  <a:latin typeface="Arial Black" pitchFamily="34" charset="0"/>
                </a:rPr>
                <a:t> 100 مكيال من زيت الزيتون</a:t>
              </a:r>
              <a:endParaRPr lang="en-US" sz="2800" b="1" dirty="0" smtClean="0">
                <a:solidFill>
                  <a:srgbClr val="000000"/>
                </a:solidFill>
                <a:latin typeface="Arial Black" pitchFamily="34" charset="0"/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JO" sz="2800" b="1" i="1" dirty="0" smtClean="0">
                  <a:solidFill>
                    <a:srgbClr val="000000"/>
                  </a:solidFill>
                  <a:latin typeface="Arial Black" pitchFamily="34" charset="0"/>
                </a:rPr>
                <a:t>التوقيع: _______</a:t>
              </a:r>
              <a:endParaRPr lang="en-US" sz="28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99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61" grpId="0"/>
      <p:bldP spid="31762" grpId="0"/>
      <p:bldP spid="31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571500" y="395954"/>
            <a:ext cx="8153400" cy="615724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9" t="50000" r="3846" b="9128"/>
          <a:stretch/>
        </p:blipFill>
        <p:spPr>
          <a:xfrm>
            <a:off x="304800" y="1371600"/>
            <a:ext cx="2643149" cy="508647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881334" y="4038600"/>
            <a:ext cx="1462066" cy="930275"/>
          </a:xfrm>
          <a:prstGeom prst="wedgeRoundRectCallout">
            <a:avLst>
              <a:gd name="adj1" fmla="val -113835"/>
              <a:gd name="adj2" fmla="val -196127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غي</a:t>
            </a:r>
            <a:r>
              <a:rPr lang="ar-JO" sz="2800" b="1" dirty="0" smtClean="0">
                <a:solidFill>
                  <a:srgbClr val="000000"/>
                </a:solidFill>
                <a:latin typeface="Arial Black" pitchFamily="34" charset="0"/>
              </a:rPr>
              <a:t>ّ</a:t>
            </a: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رها        إلى 50</a:t>
            </a:r>
            <a:endParaRPr lang="en-US" sz="28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605250" cy="504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ألغى الوكيل الفائدة</a:t>
            </a:r>
            <a:endParaRPr lang="ar-JO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947950" y="129540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00000"/>
                </a:solidFill>
              </a:rPr>
              <a:t>♦</a:t>
            </a: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كانت </a:t>
            </a:r>
            <a:r>
              <a:rPr lang="ar-JO" sz="2800" b="1" dirty="0" smtClean="0">
                <a:solidFill>
                  <a:srgbClr val="000000"/>
                </a:solidFill>
                <a:latin typeface="Arial Black" pitchFamily="34" charset="0"/>
              </a:rPr>
              <a:t>يملك </a:t>
            </a: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السُلطة</a:t>
            </a:r>
            <a:endParaRPr lang="en-US" sz="2800" b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47950" y="1850094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00000"/>
                </a:solidFill>
              </a:rPr>
              <a:t>♦</a:t>
            </a:r>
            <a:r>
              <a:rPr lang="ar-SA" sz="2800" b="1" dirty="0" smtClean="0">
                <a:solidFill>
                  <a:srgbClr val="000000"/>
                </a:solidFill>
                <a:latin typeface="Arial Black" pitchFamily="34" charset="0"/>
              </a:rPr>
              <a:t>كان ذلك قانونيا</a:t>
            </a:r>
            <a:r>
              <a:rPr lang="ar-JO" sz="2800" b="1" dirty="0" smtClean="0">
                <a:solidFill>
                  <a:srgbClr val="000000"/>
                </a:solidFill>
                <a:latin typeface="Arial Black" pitchFamily="34" charset="0"/>
              </a:rPr>
              <a:t>ً</a:t>
            </a:r>
            <a:endParaRPr lang="en-US" alt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947950" y="2383494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00000"/>
                </a:solidFill>
              </a:rPr>
              <a:t>♦</a:t>
            </a:r>
            <a:r>
              <a:rPr lang="ar-SA" sz="2800" b="1" dirty="0" smtClean="0">
                <a:solidFill>
                  <a:srgbClr val="000000"/>
                </a:solidFill>
                <a:latin typeface=""/>
              </a:rPr>
              <a:t>صنع أصدقاء</a:t>
            </a:r>
            <a:r>
              <a:rPr lang="ar-SA" altLang="en-US" sz="2800" b="1" dirty="0" smtClean="0">
                <a:solidFill>
                  <a:srgbClr val="C00000"/>
                </a:solidFill>
                <a:latin typeface="Arial Black" pitchFamily="34" charset="0"/>
              </a:rPr>
              <a:t> كثيرين</a:t>
            </a:r>
            <a:endParaRPr lang="en-US" alt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429000" y="2905780"/>
            <a:ext cx="4114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00000"/>
                </a:solidFill>
              </a:rPr>
              <a:t>♦</a:t>
            </a:r>
            <a:r>
              <a:rPr lang="ar-SA" sz="2800" b="1" dirty="0" smtClean="0">
                <a:solidFill>
                  <a:srgbClr val="000000"/>
                </a:solidFill>
                <a:latin typeface=""/>
              </a:rPr>
              <a:t>تم ضمان راحته </a:t>
            </a:r>
            <a:r>
              <a:rPr lang="ar-JO" sz="2800" b="1" dirty="0" smtClean="0">
                <a:solidFill>
                  <a:srgbClr val="000000"/>
                </a:solidFill>
                <a:latin typeface=""/>
              </a:rPr>
              <a:t>المُستقبليّة</a:t>
            </a:r>
            <a:endParaRPr lang="en-US" alt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457488" y="510540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base">
              <a:spcBef>
                <a:spcPct val="50000"/>
              </a:spcBef>
              <a:spcAft>
                <a:spcPct val="0"/>
              </a:spcAft>
            </a:pPr>
            <a:r>
              <a:rPr lang="ar-JO" sz="2400" b="1" smtClean="0">
                <a:solidFill>
                  <a:srgbClr val="000000"/>
                </a:solidFill>
                <a:latin typeface="Arial Black" pitchFamily="34" charset="0"/>
              </a:rPr>
              <a:t>زيت</a:t>
            </a:r>
            <a:r>
              <a:rPr lang="en-US" sz="2400" b="1" smtClean="0">
                <a:solidFill>
                  <a:srgbClr val="000000"/>
                </a:solidFill>
                <a:latin typeface="Arial Black" pitchFamily="34" charset="0"/>
              </a:rPr>
              <a:t> =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100% </a:t>
            </a:r>
            <a:r>
              <a:rPr lang="ar-JO" sz="2400" b="1" dirty="0" smtClean="0">
                <a:solidFill>
                  <a:srgbClr val="000000"/>
                </a:solidFill>
                <a:latin typeface="Arial Black" pitchFamily="34" charset="0"/>
              </a:rPr>
              <a:t>فائدة </a:t>
            </a:r>
            <a:endParaRPr lang="en-US" sz="2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447800" y="5631359"/>
            <a:ext cx="541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2400" b="1" smtClean="0">
                <a:solidFill>
                  <a:srgbClr val="000000"/>
                </a:solidFill>
                <a:latin typeface="Arial Black" pitchFamily="34" charset="0"/>
              </a:rPr>
              <a:t>قمح </a:t>
            </a:r>
            <a:r>
              <a:rPr lang="en-US" sz="2400" b="1" smtClean="0">
                <a:solidFill>
                  <a:srgbClr val="000000"/>
                </a:solidFill>
                <a:latin typeface="Arial Black" pitchFamily="34" charset="0"/>
              </a:rPr>
              <a:t> =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20% </a:t>
            </a:r>
            <a:r>
              <a:rPr lang="ar-JO" sz="2400" b="1" dirty="0" smtClean="0">
                <a:solidFill>
                  <a:srgbClr val="000000"/>
                </a:solidFill>
                <a:latin typeface="Arial Black" pitchFamily="34" charset="0"/>
              </a:rPr>
              <a:t>فائدة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ar-SA" sz="2400" b="1" dirty="0" smtClean="0">
                <a:solidFill>
                  <a:srgbClr val="000000"/>
                </a:solidFill>
                <a:latin typeface="Arial Black" pitchFamily="34" charset="0"/>
              </a:rPr>
              <a:t>    (بالإضافة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5%</a:t>
            </a:r>
            <a:r>
              <a:rPr lang="ar-SA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ar-JO" sz="2400" b="1" dirty="0" smtClean="0">
                <a:solidFill>
                  <a:srgbClr val="000000"/>
                </a:solidFill>
                <a:latin typeface="Arial Black" pitchFamily="34" charset="0"/>
              </a:rPr>
              <a:t>تأمين)</a:t>
            </a:r>
            <a:endParaRPr lang="en-US" altLang="en-US" sz="2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6553200" y="3505200"/>
            <a:ext cx="2438400" cy="2514600"/>
            <a:chOff x="4080" y="432"/>
            <a:chExt cx="1536" cy="1584"/>
          </a:xfrm>
        </p:grpSpPr>
        <p:sp>
          <p:nvSpPr>
            <p:cNvPr id="6158" name="AutoShape 19"/>
            <p:cNvSpPr>
              <a:spLocks noChangeArrowheads="1"/>
            </p:cNvSpPr>
            <p:nvPr/>
          </p:nvSpPr>
          <p:spPr bwMode="auto">
            <a:xfrm>
              <a:off x="4080" y="432"/>
              <a:ext cx="1536" cy="1584"/>
            </a:xfrm>
            <a:prstGeom prst="star24">
              <a:avLst>
                <a:gd name="adj" fmla="val 37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59" name="Text Box 20"/>
            <p:cNvSpPr txBox="1">
              <a:spLocks noChangeArrowheads="1"/>
            </p:cNvSpPr>
            <p:nvPr/>
          </p:nvSpPr>
          <p:spPr bwMode="auto">
            <a:xfrm>
              <a:off x="4320" y="854"/>
              <a:ext cx="105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JO" sz="2800" b="1" dirty="0" smtClean="0">
                  <a:solidFill>
                    <a:srgbClr val="000000"/>
                  </a:solidFill>
                  <a:latin typeface="Arial Black" pitchFamily="34" charset="0"/>
                </a:rPr>
                <a:t>ما الذي أراد أن يُعلّمنا إياه يسوع؟</a:t>
              </a:r>
              <a:endParaRPr lang="en-US" sz="2800" b="1" dirty="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29000" y="343918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00000"/>
                </a:solidFill>
              </a:rPr>
              <a:t>♦</a:t>
            </a:r>
            <a:r>
              <a:rPr lang="ar-JO" altLang="en-US" sz="2800" b="1" dirty="0">
                <a:solidFill>
                  <a:srgbClr val="000000"/>
                </a:solidFill>
                <a:latin typeface=""/>
              </a:rPr>
              <a:t> </a:t>
            </a:r>
            <a:r>
              <a:rPr lang="ar-JO" altLang="en-US" sz="2800" b="1" dirty="0" smtClean="0">
                <a:solidFill>
                  <a:srgbClr val="000000"/>
                </a:solidFill>
                <a:latin typeface=""/>
              </a:rPr>
              <a:t>مُدح لأجل تخطيطه المُستقبلي</a:t>
            </a:r>
            <a:endParaRPr lang="en-US" alt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4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/>
      <p:bldP spid="32782" grpId="0"/>
      <p:bldP spid="32783" grpId="0"/>
      <p:bldP spid="32784" grpId="0"/>
      <p:bldP spid="32785" grpId="0"/>
      <p:bldP spid="3278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86"/>
          <a:stretch/>
        </p:blipFill>
        <p:spPr>
          <a:xfrm>
            <a:off x="209549" y="228600"/>
            <a:ext cx="8835215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95400" y="5689937"/>
            <a:ext cx="69342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2800" b="1" dirty="0" smtClean="0">
                <a:solidFill>
                  <a:srgbClr val="FFFFFF"/>
                </a:solidFill>
                <a:latin typeface="Arial Black" pitchFamily="34" charset="0"/>
              </a:rPr>
              <a:t>قيّم وكالتك</a:t>
            </a:r>
            <a:r>
              <a:rPr lang="en-US" altLang="en-US" sz="2800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2800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ar-JO" sz="2800" b="1" dirty="0" smtClean="0">
                <a:solidFill>
                  <a:srgbClr val="FFFFFF"/>
                </a:solidFill>
                <a:latin typeface="Arial Black" pitchFamily="34" charset="0"/>
              </a:rPr>
              <a:t>(في ضوء مستقبلك)</a:t>
            </a:r>
            <a:endParaRPr lang="en-US" sz="28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5691" y="4038600"/>
            <a:ext cx="19199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spc="50" dirty="0" smtClean="0">
                <a:ln w="12700" cmpd="sng">
                  <a:solidFill>
                    <a:srgbClr val="90246C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Comic Sans MS" panose="030F0702030302020204" pitchFamily="66" charset="0"/>
              </a:rPr>
              <a:t>أرضيّة</a:t>
            </a:r>
            <a:endParaRPr lang="en-US" altLang="en-US" sz="3200" b="1" spc="50" dirty="0">
              <a:ln w="12700" cmpd="sng">
                <a:solidFill>
                  <a:srgbClr val="90246C"/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67100" y="1600200"/>
            <a:ext cx="2324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Comic Sans MS" panose="030F0702030302020204" pitchFamily="66" charset="0"/>
              </a:rPr>
              <a:t>سماويّة </a:t>
            </a:r>
            <a:endParaRPr lang="en-US" altLang="en-US" sz="32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2438401"/>
            <a:ext cx="3124200" cy="3251536"/>
            <a:chOff x="3581400" y="2743199"/>
            <a:chExt cx="2895600" cy="2946737"/>
          </a:xfrm>
        </p:grpSpPr>
        <p:sp>
          <p:nvSpPr>
            <p:cNvPr id="3" name="Explosion 1 2"/>
            <p:cNvSpPr/>
            <p:nvPr/>
          </p:nvSpPr>
          <p:spPr>
            <a:xfrm>
              <a:off x="3581400" y="2743199"/>
              <a:ext cx="2895600" cy="2946737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4009223" y="3615860"/>
              <a:ext cx="1973407" cy="125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JO" altLang="en-US" sz="2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سوف تترك جميع هذا خلفك!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/>
              </a:r>
              <a:br>
                <a:rPr lang="en-US" altLang="en-US" sz="2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</a:br>
              <a:r>
                <a:rPr lang="ar-JO" altLang="en-US" sz="2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جامعة 5: 15</a:t>
              </a:r>
              <a:endPara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251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574040"/>
            <a:ext cx="5181600" cy="4836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610306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10199" y="76200"/>
            <a:ext cx="3581401" cy="3581400"/>
            <a:chOff x="6567518" y="7374"/>
            <a:chExt cx="2714563" cy="3027756"/>
          </a:xfrm>
        </p:grpSpPr>
        <p:sp>
          <p:nvSpPr>
            <p:cNvPr id="9" name="Explosion 1 8"/>
            <p:cNvSpPr/>
            <p:nvPr/>
          </p:nvSpPr>
          <p:spPr>
            <a:xfrm>
              <a:off x="6567518" y="7374"/>
              <a:ext cx="2714563" cy="3027756"/>
            </a:xfrm>
            <a:prstGeom prst="irregularSeal1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630647" y="715998"/>
              <a:ext cx="2528919" cy="1535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rtl="1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JO" alt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الله هو المالك </a:t>
              </a: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الحقيقي </a:t>
              </a:r>
              <a:r>
                <a:rPr lang="ar-JO" alt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للكل</a:t>
              </a: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  <a:r>
                <a:rPr lang="en-US" altLang="en-US" sz="2200" b="1" dirty="0" smtClean="0">
                  <a:solidFill>
                    <a:srgbClr val="FFFFFF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/>
              </a:r>
              <a:br>
                <a:rPr lang="en-US" altLang="en-US" sz="2200" b="1" dirty="0" smtClean="0">
                  <a:solidFill>
                    <a:srgbClr val="FFFFFF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</a:b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(أخبار الأيام الأول</a:t>
              </a: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ar-JO" altLang="en-US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JO" alt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29: 14) </a:t>
              </a:r>
              <a:endPara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096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المبدأ 1</a:t>
            </a:r>
            <a:endParaRPr lang="en-US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5341203"/>
            <a:ext cx="693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3200" b="1" dirty="0" smtClean="0">
                <a:solidFill>
                  <a:srgbClr val="FFFFFF"/>
                </a:solidFill>
                <a:latin typeface="Arial Black" pitchFamily="34" charset="0"/>
              </a:rPr>
              <a:t>قدّم </a:t>
            </a:r>
            <a:r>
              <a:rPr lang="ar-JO" sz="3200" b="1" smtClean="0">
                <a:solidFill>
                  <a:srgbClr val="FFFFFF"/>
                </a:solidFill>
                <a:latin typeface="Arial Black" pitchFamily="34" charset="0"/>
              </a:rPr>
              <a:t>وكالة مدروسة على </a:t>
            </a:r>
            <a:r>
              <a:rPr lang="ar-SA" sz="3200" b="1" dirty="0">
                <a:solidFill>
                  <a:srgbClr val="FFFFFF"/>
                </a:solidFill>
                <a:latin typeface="Arial Black" pitchFamily="34" charset="0"/>
              </a:rPr>
              <a:t>مالك وممتلكاتك التي ائتمنك الله عليها 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altLang="en-US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كورنثوس الأولى 4: 2</a:t>
            </a:r>
            <a:endParaRPr lang="en-US" altLang="en-US" sz="2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63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302</Words>
  <Application>Microsoft Office PowerPoint</Application>
  <PresentationFormat>On-screen Show (4:3)</PresentationFormat>
  <Paragraphs>72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Martin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USER</cp:lastModifiedBy>
  <cp:revision>39</cp:revision>
  <dcterms:created xsi:type="dcterms:W3CDTF">2014-03-09T16:59:22Z</dcterms:created>
  <dcterms:modified xsi:type="dcterms:W3CDTF">2014-03-19T09:11:11Z</dcterms:modified>
</cp:coreProperties>
</file>