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337" r:id="rId3"/>
    <p:sldId id="336" r:id="rId4"/>
    <p:sldId id="324" r:id="rId5"/>
    <p:sldId id="325" r:id="rId6"/>
    <p:sldId id="317" r:id="rId7"/>
    <p:sldId id="322" r:id="rId8"/>
    <p:sldId id="294" r:id="rId9"/>
    <p:sldId id="295" r:id="rId10"/>
    <p:sldId id="335" r:id="rId11"/>
    <p:sldId id="305" r:id="rId12"/>
    <p:sldId id="321" r:id="rId13"/>
    <p:sldId id="312" r:id="rId14"/>
    <p:sldId id="306" r:id="rId15"/>
    <p:sldId id="311" r:id="rId16"/>
    <p:sldId id="316" r:id="rId17"/>
    <p:sldId id="334" r:id="rId18"/>
    <p:sldId id="326" r:id="rId19"/>
    <p:sldId id="330" r:id="rId20"/>
    <p:sldId id="320" r:id="rId21"/>
    <p:sldId id="329" r:id="rId22"/>
    <p:sldId id="328" r:id="rId23"/>
    <p:sldId id="332" r:id="rId24"/>
    <p:sldId id="331" r:id="rId25"/>
    <p:sldId id="309" r:id="rId26"/>
    <p:sldId id="333" r:id="rId27"/>
    <p:sldId id="304" r:id="rId28"/>
    <p:sldId id="29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006666"/>
    <a:srgbClr val="660033"/>
    <a:srgbClr val="663300"/>
    <a:srgbClr val="843C0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6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6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6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9534-4242-4A0C-946E-7A41083521F7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0F84-257D-4798-9D5D-65AC527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7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76088" y="1795244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white"/>
                </a:solidFill>
                <a:latin typeface="Calibri" panose="020F0502020204030204"/>
              </a:rPr>
              <a:t>المزمور </a:t>
            </a:r>
            <a:r>
              <a:rPr lang="ar-SA" sz="3000" b="1" dirty="0">
                <a:solidFill>
                  <a:prstClr val="white"/>
                </a:solidFill>
                <a:latin typeface="Calibri" panose="020F0502020204030204"/>
              </a:rPr>
              <a:t>50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eagle sitting on the side of a bird&#10;&#10;Description generated with very high confidence">
            <a:extLst>
              <a:ext uri="{FF2B5EF4-FFF2-40B4-BE49-F238E27FC236}">
                <a16:creationId xmlns:a16="http://schemas.microsoft.com/office/drawing/2014/main" id="{38CFCCF8-E5AE-4687-AC1D-EF1035343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r="5963"/>
          <a:stretch/>
        </p:blipFill>
        <p:spPr>
          <a:xfrm>
            <a:off x="209724" y="201290"/>
            <a:ext cx="8732939" cy="64939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F38277-9DE9-48AF-8A38-CCDA4429847E}"/>
              </a:ext>
            </a:extLst>
          </p:cNvPr>
          <p:cNvSpPr txBox="1"/>
          <p:nvPr/>
        </p:nvSpPr>
        <p:spPr>
          <a:xfrm>
            <a:off x="486133" y="899412"/>
            <a:ext cx="8204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</a:t>
            </a:r>
            <a:r>
              <a:rPr lang="ar-JO" sz="2800" b="1" u="sng" dirty="0">
                <a:latin typeface="Comic Sans MS" panose="030F0702030302020204" pitchFamily="66" charset="0"/>
                <a:sym typeface="Wingdings" panose="05000000000000000000" pitchFamily="2" charset="2"/>
              </a:rPr>
              <a:t>احتاج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الله للحيوانات التي يجلبها الناس للذبح؟ لما أو لما لا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(المزمور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50: 9-12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A23FB-03AA-41BD-B21C-268E914DF391}"/>
              </a:ext>
            </a:extLst>
          </p:cNvPr>
          <p:cNvSpPr txBox="1"/>
          <p:nvPr/>
        </p:nvSpPr>
        <p:spPr>
          <a:xfrm>
            <a:off x="729842" y="1853519"/>
            <a:ext cx="7961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في المزامير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50: 7-8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الله لا يوبخهم على تقديم الذبيحة، لكن على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نقص التوبة عن خطاياهم، والتي يذكرها في الآيات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16-21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(ميخا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6: 6-8؛ 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صموئيل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15: 22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).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FA1CB-81C6-481A-8DC3-98362B463AA4}"/>
              </a:ext>
            </a:extLst>
          </p:cNvPr>
          <p:cNvSpPr txBox="1"/>
          <p:nvPr/>
        </p:nvSpPr>
        <p:spPr>
          <a:xfrm>
            <a:off x="385892" y="3238514"/>
            <a:ext cx="83050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نحن الذين وثقنا بالمسيح نعلم أن خطايانا دفع ثمنها بدم المسيح؛ لم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يعد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علينا أن نخاف الدينونة (ا</a:t>
            </a:r>
            <a:r>
              <a:rPr lang="ar-JO" sz="2800" b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نظ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ر رومية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8: 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). ما المطلوب منا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القيام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به في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كورنثوس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11: 31-32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؟ إن اخفقنا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في </a:t>
            </a:r>
            <a:r>
              <a:rPr lang="ar-JO" sz="2800" b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إدانه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تلك الأمور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في حياتنا التي لا ترضي الله. ما الذي سيحدث؟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8083F-5A47-4A04-AD71-2CF8B181FA6B}"/>
              </a:ext>
            </a:extLst>
          </p:cNvPr>
          <p:cNvSpPr txBox="1"/>
          <p:nvPr/>
        </p:nvSpPr>
        <p:spPr>
          <a:xfrm>
            <a:off x="134221" y="5068173"/>
            <a:ext cx="855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لماذا يؤدبنا الله (عبرانيين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12: 10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92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ass, man, outdoor&#10;&#10;Description generated with very high confidence">
            <a:extLst>
              <a:ext uri="{FF2B5EF4-FFF2-40B4-BE49-F238E27FC236}">
                <a16:creationId xmlns:a16="http://schemas.microsoft.com/office/drawing/2014/main" id="{B675A71C-51D5-4D29-B4C1-26A906525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9"/>
          <a:stretch/>
        </p:blipFill>
        <p:spPr>
          <a:xfrm>
            <a:off x="218113" y="177259"/>
            <a:ext cx="8699384" cy="6503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A4F73-3E7E-4D25-BD31-3F7C4B0727C5}"/>
              </a:ext>
            </a:extLst>
          </p:cNvPr>
          <p:cNvSpPr txBox="1"/>
          <p:nvPr/>
        </p:nvSpPr>
        <p:spPr>
          <a:xfrm>
            <a:off x="159392" y="286316"/>
            <a:ext cx="5301841" cy="19115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هَلْ آكُلُ لَحْمَ الثِّيرَانِ، أَوْ أَشْرَبُ دَمَ التُّيُوسِ؟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اِذْبَحْ  ِللهِ حَمْدًا، وَأَوْفِ الْعَلِيَّ نُذُورَكَ،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وَادْعُنِي فِي يَوْمِ الضِّيقِ أُنْقِذْكَ فَتُمَجِّدَنِي».</a:t>
            </a:r>
            <a:r>
              <a:rPr lang="ar-JO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12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ass, man, outdoor&#10;&#10;Description generated with very high confidence">
            <a:extLst>
              <a:ext uri="{FF2B5EF4-FFF2-40B4-BE49-F238E27FC236}">
                <a16:creationId xmlns:a16="http://schemas.microsoft.com/office/drawing/2014/main" id="{B675A71C-51D5-4D29-B4C1-26A906525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9"/>
          <a:stretch/>
        </p:blipFill>
        <p:spPr>
          <a:xfrm>
            <a:off x="218113" y="177259"/>
            <a:ext cx="8699384" cy="6503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83178-F608-4881-AB91-4FE4FCBFEBAC}"/>
              </a:ext>
            </a:extLst>
          </p:cNvPr>
          <p:cNvSpPr txBox="1"/>
          <p:nvPr/>
        </p:nvSpPr>
        <p:spPr>
          <a:xfrm>
            <a:off x="-666540" y="3665384"/>
            <a:ext cx="7636659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البر، الثقة بال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رب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5240E-08B9-4006-A41D-C769BDCD8CF4}"/>
              </a:ext>
            </a:extLst>
          </p:cNvPr>
          <p:cNvSpPr txBox="1"/>
          <p:nvPr/>
        </p:nvSpPr>
        <p:spPr>
          <a:xfrm>
            <a:off x="-24121" y="4154651"/>
            <a:ext cx="6328785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← </a:t>
            </a: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الروح المنكسرة، القلب المنسحق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B199D-4F80-4A91-A980-920D7CC54356}"/>
              </a:ext>
            </a:extLst>
          </p:cNvPr>
          <p:cNvSpPr txBox="1"/>
          <p:nvPr/>
        </p:nvSpPr>
        <p:spPr>
          <a:xfrm>
            <a:off x="-141566" y="4635072"/>
            <a:ext cx="6888717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en-US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التسبيح، الشكر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77E94-5A87-4A29-87D7-D6A083F58B8E}"/>
              </a:ext>
            </a:extLst>
          </p:cNvPr>
          <p:cNvSpPr txBox="1"/>
          <p:nvPr/>
        </p:nvSpPr>
        <p:spPr>
          <a:xfrm>
            <a:off x="-99622" y="5142925"/>
            <a:ext cx="6659434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فعل الخير، التوزيع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43C69-4C39-41C8-9E04-39A83ABD2AE6}"/>
              </a:ext>
            </a:extLst>
          </p:cNvPr>
          <p:cNvSpPr txBox="1"/>
          <p:nvPr/>
        </p:nvSpPr>
        <p:spPr>
          <a:xfrm>
            <a:off x="93088" y="5630373"/>
            <a:ext cx="7128407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←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هدايا مالية لأولئك الذين يخدمون الله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398234-BF14-41B2-8E17-03793101E225}"/>
              </a:ext>
            </a:extLst>
          </p:cNvPr>
          <p:cNvSpPr txBox="1"/>
          <p:nvPr/>
        </p:nvSpPr>
        <p:spPr>
          <a:xfrm>
            <a:off x="-484577" y="6125631"/>
            <a:ext cx="7558249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←</a:t>
            </a:r>
            <a:r>
              <a:rPr lang="ar-SA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جسدك هو ذبيحة حية مقدسة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001A2B-8120-4CF6-A9CF-5DF42E96387D}"/>
              </a:ext>
            </a:extLst>
          </p:cNvPr>
          <p:cNvSpPr txBox="1"/>
          <p:nvPr/>
        </p:nvSpPr>
        <p:spPr>
          <a:xfrm>
            <a:off x="443270" y="493960"/>
            <a:ext cx="8343776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لأن يسوع هو ذبيحة الخطية "مرة واحدة  وللأبد"، لم يعد الله يطلب منا </a:t>
            </a:r>
            <a:r>
              <a:rPr lang="ar-JO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أن نقدم </a:t>
            </a:r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ذبائح دموية. ما نوع الذبيحة التي </a:t>
            </a:r>
            <a:r>
              <a:rPr lang="ar-JO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يطلبها</a:t>
            </a:r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من أبناءه؟ </a:t>
            </a:r>
            <a:endParaRPr lang="en-US" sz="2800" b="1" dirty="0"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E4F877-6EA7-4265-BCBC-4B093F35BD24}"/>
              </a:ext>
            </a:extLst>
          </p:cNvPr>
          <p:cNvGrpSpPr/>
          <p:nvPr/>
        </p:nvGrpSpPr>
        <p:grpSpPr>
          <a:xfrm>
            <a:off x="5498870" y="3141728"/>
            <a:ext cx="3343829" cy="3442242"/>
            <a:chOff x="5544654" y="3143781"/>
            <a:chExt cx="3298045" cy="34422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9D6C52-E637-4A39-91DA-06B2EE13B2F6}"/>
                </a:ext>
              </a:extLst>
            </p:cNvPr>
            <p:cNvSpPr txBox="1"/>
            <p:nvPr/>
          </p:nvSpPr>
          <p:spPr>
            <a:xfrm>
              <a:off x="6882338" y="3651358"/>
              <a:ext cx="1905470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المزمور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4: 5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4B3B61-C107-4985-A1A0-81C0323C65E3}"/>
                </a:ext>
              </a:extLst>
            </p:cNvPr>
            <p:cNvSpPr txBox="1"/>
            <p:nvPr/>
          </p:nvSpPr>
          <p:spPr>
            <a:xfrm>
              <a:off x="5544654" y="4140469"/>
              <a:ext cx="3243154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المزمور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51: 16</a:t>
              </a:r>
              <a:r>
                <a:rPr lang="ar-JO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، 17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2A0FA1-B870-4CAD-A6AB-A0EED0B95A21}"/>
                </a:ext>
              </a:extLst>
            </p:cNvPr>
            <p:cNvSpPr txBox="1"/>
            <p:nvPr/>
          </p:nvSpPr>
          <p:spPr>
            <a:xfrm>
              <a:off x="5544654" y="6096912"/>
              <a:ext cx="3298045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رومية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12: 1 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D61C4B-48EC-410E-9554-679732B58E29}"/>
                </a:ext>
              </a:extLst>
            </p:cNvPr>
            <p:cNvSpPr txBox="1"/>
            <p:nvPr/>
          </p:nvSpPr>
          <p:spPr>
            <a:xfrm>
              <a:off x="5725603" y="4618294"/>
              <a:ext cx="3062205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عبرانيين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13: 15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D8B732-05A6-4EBA-9DD7-15351091848E}"/>
                </a:ext>
              </a:extLst>
            </p:cNvPr>
            <p:cNvSpPr txBox="1"/>
            <p:nvPr/>
          </p:nvSpPr>
          <p:spPr>
            <a:xfrm>
              <a:off x="5544655" y="5124838"/>
              <a:ext cx="3243154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عبرانيين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13: 16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C8DE23-0400-4BB7-9FC3-7AC6AEF8CDCD}"/>
                </a:ext>
              </a:extLst>
            </p:cNvPr>
            <p:cNvSpPr txBox="1"/>
            <p:nvPr/>
          </p:nvSpPr>
          <p:spPr>
            <a:xfrm>
              <a:off x="5544654" y="5613949"/>
              <a:ext cx="3281506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فيلبي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 4: 18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CDF953-6D22-4340-914C-7C3506F77ABD}"/>
                </a:ext>
              </a:extLst>
            </p:cNvPr>
            <p:cNvSpPr txBox="1"/>
            <p:nvPr/>
          </p:nvSpPr>
          <p:spPr>
            <a:xfrm>
              <a:off x="5544654" y="3143781"/>
              <a:ext cx="3243155" cy="48911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r" defTabSz="914400" rtl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6666"/>
                  </a:solidFill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</a:t>
              </a:r>
              <a:r>
                <a:rPr lang="ar-SA" sz="28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المزمور</a:t>
              </a:r>
              <a:r>
                <a:rPr lang="ar-SA" sz="2400" b="1" dirty="0">
                  <a:effectLst>
                    <a:glow rad="228600">
                      <a:schemeClr val="bg1">
                        <a:alpha val="73000"/>
                      </a:schemeClr>
                    </a:glow>
                  </a:effectLst>
                  <a:latin typeface="Comic Sans MS" panose="030F0702030302020204" pitchFamily="66" charset="0"/>
                </a:rPr>
                <a:t> 50: 14، 23</a:t>
              </a:r>
              <a:endParaRPr lang="en-US" sz="24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AF30A7B-030C-4C29-AE5D-A6D7C1F6A344}"/>
              </a:ext>
            </a:extLst>
          </p:cNvPr>
          <p:cNvSpPr txBox="1"/>
          <p:nvPr/>
        </p:nvSpPr>
        <p:spPr>
          <a:xfrm>
            <a:off x="-116400" y="3156317"/>
            <a:ext cx="6250086" cy="489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ar-JO" sz="2800" b="1" dirty="0">
                <a:solidFill>
                  <a:srgbClr val="006666"/>
                </a:solidFill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الشكر</a:t>
            </a:r>
            <a:endParaRPr lang="en-US" sz="2800" b="1" dirty="0">
              <a:solidFill>
                <a:srgbClr val="006666"/>
              </a:solidFill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2D44C4F1-8F0E-43DC-B1B0-AFE3F0013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6375"/>
            <a:ext cx="8077200" cy="5381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C5554-C826-498D-A1FB-448F6BEDCCC6}"/>
              </a:ext>
            </a:extLst>
          </p:cNvPr>
          <p:cNvSpPr txBox="1"/>
          <p:nvPr/>
        </p:nvSpPr>
        <p:spPr>
          <a:xfrm>
            <a:off x="66174" y="175651"/>
            <a:ext cx="9011652" cy="6406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2800" b="1" dirty="0">
                <a:ln w="1016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ln w="1016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وَلِلشِّرِّيرِ قَالَ اللهُ: «مَا لَكَ تُحَدِّثُ بِفَرَائِضِي وَتَحْمِلُ عَهْدِي عَلَى فَمِكَ؟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ln w="1016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وَأَنْتَ قَدْ أَبْغَضْتَ التَّأْدِيبَ وَأَلْقَيْتَ كَلاَمِي خَلْفَكَ.</a:t>
            </a:r>
            <a:r>
              <a:rPr lang="ar-JO" sz="2800" b="1" dirty="0">
                <a:ln w="1016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endParaRPr lang="ar-SA" sz="2800" b="1" dirty="0">
              <a:ln w="1016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4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ark room&#10;&#10;Description generated with very high confidence">
            <a:extLst>
              <a:ext uri="{FF2B5EF4-FFF2-40B4-BE49-F238E27FC236}">
                <a16:creationId xmlns:a16="http://schemas.microsoft.com/office/drawing/2014/main" id="{3EC956F8-6A0E-445D-B134-003FB589B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/>
          <a:stretch/>
        </p:blipFill>
        <p:spPr>
          <a:xfrm>
            <a:off x="132348" y="1086374"/>
            <a:ext cx="8691390" cy="577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2801E-1396-4999-82BC-CF0ADBDDA42D}"/>
              </a:ext>
            </a:extLst>
          </p:cNvPr>
          <p:cNvSpPr txBox="1"/>
          <p:nvPr/>
        </p:nvSpPr>
        <p:spPr>
          <a:xfrm>
            <a:off x="132348" y="303105"/>
            <a:ext cx="9011652" cy="6406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إِذَا رَأَيْتَ سَارِقًا وَافَقْتَهُ، وَمَعَ الزُّنَاةِ نَصِيبُكَ.</a:t>
            </a: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5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4EE3243-A358-41B4-90B0-33531B88A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7" b="99837" l="10000" r="98077">
                        <a14:foregroundMark x1="49615" y1="3583" x2="96667" y2="3746"/>
                        <a14:foregroundMark x1="61282" y1="98046" x2="90385" y2="94788"/>
                        <a14:foregroundMark x1="90385" y1="94788" x2="98077" y2="95277"/>
                        <a14:foregroundMark x1="61538" y1="94625" x2="59615" y2="99837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3" y="0"/>
            <a:ext cx="871211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CF722-8A81-4869-9780-F342798B258B}"/>
              </a:ext>
            </a:extLst>
          </p:cNvPr>
          <p:cNvSpPr txBox="1"/>
          <p:nvPr/>
        </p:nvSpPr>
        <p:spPr>
          <a:xfrm>
            <a:off x="283055" y="1424032"/>
            <a:ext cx="4288945" cy="1458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أطْلَقْتَ فَمَكَ بِالشَّرِّ، وَلِسَانُكَ يَخْتَرِعُ غِشًّا. تَجْلِسُ تَتَكَلَّمُ عَلَى أَخِيكَ. لابْنِ أُمِّكَ تَضَعُ </a:t>
            </a:r>
            <a:r>
              <a:rPr lang="ar-SA" sz="3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مَعْثَرَةً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9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young, man&#10;&#10;Description generated with very high confidence">
            <a:extLst>
              <a:ext uri="{FF2B5EF4-FFF2-40B4-BE49-F238E27FC236}">
                <a16:creationId xmlns:a16="http://schemas.microsoft.com/office/drawing/2014/main" id="{020C3FBC-44B1-43CE-80AC-B6A13BBE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31"/>
          <a:stretch/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2801E-1396-4999-82BC-CF0ADBDDA42D}"/>
              </a:ext>
            </a:extLst>
          </p:cNvPr>
          <p:cNvSpPr txBox="1"/>
          <p:nvPr/>
        </p:nvSpPr>
        <p:spPr>
          <a:xfrm>
            <a:off x="1915646" y="4896078"/>
            <a:ext cx="5312707" cy="6406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هذِهِ صَنَعْتَ وَسَكَتُّ. ظَنَنْتَ أَنِّي مِثْلُكَ. أُوَبِّخُكَ، وَأَصُفُّ خَطَايَاكَ أَمَامَ عَيْنَيْكَ.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افْهَمُوا هذَا يَا أَيُّهَا </a:t>
            </a:r>
            <a:r>
              <a:rPr lang="ar-SA" sz="3000" b="1" dirty="0" err="1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النَّاسُونَ</a:t>
            </a:r>
            <a:r>
              <a:rPr lang="ar-SA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اللهَ، لِئَلاَّ أَفْتَرِسَكُمْ وَلاَ مُنْقِذَ.</a:t>
            </a:r>
            <a:r>
              <a:rPr lang="ar-JO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ln w="10160">
                  <a:solidFill>
                    <a:srgbClr val="843C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75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young, man&#10;&#10;Description generated with very high confidence">
            <a:extLst>
              <a:ext uri="{FF2B5EF4-FFF2-40B4-BE49-F238E27FC236}">
                <a16:creationId xmlns:a16="http://schemas.microsoft.com/office/drawing/2014/main" id="{020C3FBC-44B1-43CE-80AC-B6A13BBE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31"/>
          <a:stretch/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F3BDB-11FC-4E69-8832-E71D560909E3}"/>
              </a:ext>
            </a:extLst>
          </p:cNvPr>
          <p:cNvSpPr txBox="1"/>
          <p:nvPr/>
        </p:nvSpPr>
        <p:spPr>
          <a:xfrm>
            <a:off x="193965" y="4150906"/>
            <a:ext cx="856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ما هو التحذير المعطى في المزمور </a:t>
            </a:r>
            <a:r>
              <a:rPr lang="ar-JO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50: 22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لأولئك الذين نسوا الله أو </a:t>
            </a:r>
            <a:b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رفضوه؟ 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E93F1-DAEF-4924-8F98-05BED6841EE0}"/>
              </a:ext>
            </a:extLst>
          </p:cNvPr>
          <p:cNvSpPr txBox="1"/>
          <p:nvPr/>
        </p:nvSpPr>
        <p:spPr>
          <a:xfrm>
            <a:off x="289453" y="5105013"/>
            <a:ext cx="856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ما الذي تقوله الآية عبرانيين </a:t>
            </a:r>
            <a:r>
              <a:rPr lang="ar-JO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10: 31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عن الله؟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6A41F-C99C-4D56-A5A4-B9E14F2341A0}"/>
              </a:ext>
            </a:extLst>
          </p:cNvPr>
          <p:cNvSpPr txBox="1"/>
          <p:nvPr/>
        </p:nvSpPr>
        <p:spPr>
          <a:xfrm>
            <a:off x="193965" y="2230649"/>
            <a:ext cx="856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صمت الله جعل الشرير أن يؤمن بماذا؟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6D557-1A7E-4DAA-9913-BD2482FEEDEE}"/>
              </a:ext>
            </a:extLst>
          </p:cNvPr>
          <p:cNvSpPr txBox="1"/>
          <p:nvPr/>
        </p:nvSpPr>
        <p:spPr>
          <a:xfrm>
            <a:off x="186901" y="2765911"/>
            <a:ext cx="8572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هل تشعر بعض الأحيان بأن الأشخاص الذين يقفون ضد الله هم دائما 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ناجحون أو يفلتون من أعمالهم الشريرة؟  ما هي التعزية التي تحصل </a:t>
            </a:r>
            <a:b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عليها من المزمور </a:t>
            </a:r>
            <a:r>
              <a:rPr lang="ar-JO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37: 7-31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؟ 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3AF31-108B-4D1A-92FC-0EC1CA5E1A5A}"/>
              </a:ext>
            </a:extLst>
          </p:cNvPr>
          <p:cNvSpPr txBox="1"/>
          <p:nvPr/>
        </p:nvSpPr>
        <p:spPr>
          <a:xfrm>
            <a:off x="186901" y="1276542"/>
            <a:ext cx="856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بحسب المزمور </a:t>
            </a:r>
            <a:r>
              <a:rPr lang="ar-SA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50: 16-20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، ما الأمور السبعة التي تصف الشخص </a:t>
            </a:r>
            <a:b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الشرير؟</a:t>
            </a:r>
            <a:r>
              <a:rPr lang="en-US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1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tone building&#10;&#10;Description generated with high confidence">
            <a:extLst>
              <a:ext uri="{FF2B5EF4-FFF2-40B4-BE49-F238E27FC236}">
                <a16:creationId xmlns:a16="http://schemas.microsoft.com/office/drawing/2014/main" id="{828672EA-E049-48DE-88B0-51EC336AB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/>
          <a:stretch/>
        </p:blipFill>
        <p:spPr>
          <a:xfrm>
            <a:off x="166542" y="219595"/>
            <a:ext cx="8809677" cy="64188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6D618-0AD8-4873-8B81-EA0518EB90DE}"/>
              </a:ext>
            </a:extLst>
          </p:cNvPr>
          <p:cNvSpPr txBox="1"/>
          <p:nvPr/>
        </p:nvSpPr>
        <p:spPr>
          <a:xfrm>
            <a:off x="591111" y="4375905"/>
            <a:ext cx="8179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هل من الممكن لشعب الله أن يستبدل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الله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بأمور أخرى و/أو ابقائه خارج حياتهم؟ اقرأ حزقيال </a:t>
            </a:r>
            <a:r>
              <a:rPr lang="ar-SA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8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و اكتب ما قد رأى حزقيال يحدث في الهيكل. </a:t>
            </a:r>
            <a:endParaRPr lang="en-US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5EB539-15B6-47E8-BAFA-99594018B43A}"/>
              </a:ext>
            </a:extLst>
          </p:cNvPr>
          <p:cNvGrpSpPr/>
          <p:nvPr/>
        </p:nvGrpSpPr>
        <p:grpSpPr>
          <a:xfrm>
            <a:off x="2110778" y="5571615"/>
            <a:ext cx="5898404" cy="994121"/>
            <a:chOff x="2026888" y="5705839"/>
            <a:chExt cx="5898404" cy="9941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F546B5-A229-4CD9-965E-CEDC9EDB230C}"/>
                </a:ext>
              </a:extLst>
            </p:cNvPr>
            <p:cNvSpPr txBox="1"/>
            <p:nvPr/>
          </p:nvSpPr>
          <p:spPr>
            <a:xfrm>
              <a:off x="2026888" y="5715075"/>
              <a:ext cx="1720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8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الآيات </a:t>
              </a:r>
              <a:r>
                <a:rPr lang="ar-SA" sz="24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3-6</a:t>
              </a:r>
              <a:endParaRPr lang="en-US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7EC539-370C-420F-82AD-549A2F2E3E5D}"/>
                </a:ext>
              </a:extLst>
            </p:cNvPr>
            <p:cNvSpPr txBox="1"/>
            <p:nvPr/>
          </p:nvSpPr>
          <p:spPr>
            <a:xfrm>
              <a:off x="2026888" y="6176740"/>
              <a:ext cx="2949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الآيات </a:t>
              </a:r>
              <a:r>
                <a:rPr lang="ar-SA" sz="24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7-13</a:t>
              </a:r>
              <a:endParaRPr lang="en-US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1372EC-6CEF-413D-97CC-AF15DC540346}"/>
                </a:ext>
              </a:extLst>
            </p:cNvPr>
            <p:cNvSpPr txBox="1"/>
            <p:nvPr/>
          </p:nvSpPr>
          <p:spPr>
            <a:xfrm>
              <a:off x="4976090" y="5705839"/>
              <a:ext cx="2949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الآيات </a:t>
              </a:r>
              <a:r>
                <a:rPr lang="ar-SA" sz="24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14-15</a:t>
              </a:r>
              <a:endParaRPr lang="en-US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A97224-DDFB-40EA-9E23-C83A5441926B}"/>
                </a:ext>
              </a:extLst>
            </p:cNvPr>
            <p:cNvSpPr txBox="1"/>
            <p:nvPr/>
          </p:nvSpPr>
          <p:spPr>
            <a:xfrm>
              <a:off x="4976090" y="6176740"/>
              <a:ext cx="2949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الآيات </a:t>
              </a:r>
              <a:r>
                <a:rPr lang="ar-SA" sz="2400" b="1" dirty="0">
                  <a:effectLst>
                    <a:glow rad="139700">
                      <a:schemeClr val="bg1">
                        <a:alpha val="88000"/>
                      </a:schemeClr>
                    </a:glo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16-18</a:t>
              </a:r>
              <a:endParaRPr lang="en-US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16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tone building&#10;&#10;Description generated with high confidence">
            <a:extLst>
              <a:ext uri="{FF2B5EF4-FFF2-40B4-BE49-F238E27FC236}">
                <a16:creationId xmlns:a16="http://schemas.microsoft.com/office/drawing/2014/main" id="{76A5851D-2B39-4107-BDD6-B5CF2642F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/>
          <a:stretch/>
        </p:blipFill>
        <p:spPr>
          <a:xfrm>
            <a:off x="166542" y="219595"/>
            <a:ext cx="8809677" cy="64188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25F111-FE5E-42FA-B06C-2C6065AB80FE}"/>
              </a:ext>
            </a:extLst>
          </p:cNvPr>
          <p:cNvSpPr txBox="1"/>
          <p:nvPr/>
        </p:nvSpPr>
        <p:spPr>
          <a:xfrm>
            <a:off x="462563" y="4628550"/>
            <a:ext cx="8217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أخيراً نفذ صبر الله على شعبه. لقد اخرجوا الله من حياتهم وابدلوه بأمور أخرى (بالرغم من أنهم كانوا لا يزالوا يقومون بأعمال دينية).  حزقيال </a:t>
            </a:r>
            <a:r>
              <a:rPr lang="ar-JO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10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و</a:t>
            </a:r>
            <a:r>
              <a:rPr lang="ar-JO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11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هي بعض الأصحاحات المؤلمة في الكتاب المقدس، إذ يُسجل فيها مغادرة مجد الرب للهيكل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ool, hammer, table&#10;&#10;Description generated with very high confidence">
            <a:extLst>
              <a:ext uri="{FF2B5EF4-FFF2-40B4-BE49-F238E27FC236}">
                <a16:creationId xmlns:a16="http://schemas.microsoft.com/office/drawing/2014/main" id="{24103A0F-2262-47E0-AF4A-E85BCAB35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5514"/>
          <a:stretch/>
        </p:blipFill>
        <p:spPr>
          <a:xfrm>
            <a:off x="188008" y="207441"/>
            <a:ext cx="8767984" cy="6464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4313E9-264A-478C-9D58-1D01F23042B3}"/>
              </a:ext>
            </a:extLst>
          </p:cNvPr>
          <p:cNvSpPr txBox="1"/>
          <p:nvPr/>
        </p:nvSpPr>
        <p:spPr>
          <a:xfrm>
            <a:off x="478173" y="605812"/>
            <a:ext cx="4682861" cy="14358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"إِلهُ الآلِهَةِ الرَّبُّ تَكَلَّمَ، وَدَعَا الأَرْضَ مِنْ مَشْرِقِ الشَّمْسِ إِلَى مَغْرِبِهَا.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مِنْ صِهْيَوْنَ، كَمَالِ الْجَمَالِ، اللهُ أَشْرَقَ."</a:t>
            </a:r>
            <a:endParaRPr lang="en-US" sz="3000" b="1" dirty="0">
              <a:ln w="1016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BF92B0-7F5E-40CB-913F-FB96CDB77929}"/>
              </a:ext>
            </a:extLst>
          </p:cNvPr>
          <p:cNvGrpSpPr/>
          <p:nvPr/>
        </p:nvGrpSpPr>
        <p:grpSpPr>
          <a:xfrm>
            <a:off x="2323750" y="3429000"/>
            <a:ext cx="3414320" cy="3232445"/>
            <a:chOff x="406826" y="3428413"/>
            <a:chExt cx="3414320" cy="3232445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B2B05A66-B934-4432-9A8C-5B602B5CF5F9}"/>
                </a:ext>
              </a:extLst>
            </p:cNvPr>
            <p:cNvSpPr/>
            <p:nvPr/>
          </p:nvSpPr>
          <p:spPr>
            <a:xfrm>
              <a:off x="406826" y="3428413"/>
              <a:ext cx="3414320" cy="3232445"/>
            </a:xfrm>
            <a:prstGeom prst="irregularSeal1">
              <a:avLst/>
            </a:prstGeom>
            <a:gradFill flip="none" rotWithShape="1">
              <a:gsLst>
                <a:gs pos="0">
                  <a:schemeClr val="accent2">
                    <a:lumMod val="50000"/>
                    <a:shade val="30000"/>
                    <a:satMod val="115000"/>
                  </a:schemeClr>
                </a:gs>
                <a:gs pos="50000">
                  <a:schemeClr val="accent2">
                    <a:lumMod val="50000"/>
                    <a:shade val="67500"/>
                    <a:satMod val="115000"/>
                  </a:schemeClr>
                </a:gs>
                <a:gs pos="100000">
                  <a:schemeClr val="accent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B4C322-788F-473D-912C-8B9764834918}"/>
                </a:ext>
              </a:extLst>
            </p:cNvPr>
            <p:cNvSpPr txBox="1"/>
            <p:nvPr/>
          </p:nvSpPr>
          <p:spPr>
            <a:xfrm>
              <a:off x="1086335" y="4271837"/>
              <a:ext cx="200677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rgbClr val="8E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يقدم هذا المزمور مشهداَ </a:t>
              </a:r>
              <a:r>
                <a:rPr lang="ar-SA" sz="2800" b="1" dirty="0" err="1">
                  <a:ln w="10160">
                    <a:solidFill>
                      <a:srgbClr val="8E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لقااعة</a:t>
              </a:r>
              <a:r>
                <a:rPr lang="ar-SA" sz="2800" b="1" dirty="0">
                  <a:ln w="10160">
                    <a:solidFill>
                      <a:srgbClr val="8E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 محكمة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36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building, outdoor, bench&#10;&#10;Description generated with very high confidence">
            <a:extLst>
              <a:ext uri="{FF2B5EF4-FFF2-40B4-BE49-F238E27FC236}">
                <a16:creationId xmlns:a16="http://schemas.microsoft.com/office/drawing/2014/main" id="{71355AB5-5055-4AD8-BFE0-3B0F50130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4"/>
          <a:stretch/>
        </p:blipFill>
        <p:spPr>
          <a:xfrm>
            <a:off x="0" y="6440"/>
            <a:ext cx="9144000" cy="6847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B6ADB-15C8-4C7D-95F5-6F9C98047B6B}"/>
              </a:ext>
            </a:extLst>
          </p:cNvPr>
          <p:cNvSpPr txBox="1"/>
          <p:nvPr/>
        </p:nvSpPr>
        <p:spPr>
          <a:xfrm>
            <a:off x="289421" y="131227"/>
            <a:ext cx="8565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حزقيال </a:t>
            </a:r>
            <a:r>
              <a:rPr lang="ar-SA" sz="24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10: 18</a:t>
            </a:r>
          </a:p>
          <a:p>
            <a:pPr algn="ctr" rtl="1"/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"وَخَرَجَ مَجْدُ الرَّبِّ مِنْ عَلَى عَتَبَةِ الْبَيْتِ وَوَقَفَ عَلَى الْكَرُوبِيمِ."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BF14E-9C57-4119-89DF-BC2284EE0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981" r="5587"/>
          <a:stretch/>
        </p:blipFill>
        <p:spPr>
          <a:xfrm>
            <a:off x="-12671" y="9478"/>
            <a:ext cx="9156671" cy="684852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B6ADB-15C8-4C7D-95F5-6F9C98047B6B}"/>
              </a:ext>
            </a:extLst>
          </p:cNvPr>
          <p:cNvSpPr txBox="1"/>
          <p:nvPr/>
        </p:nvSpPr>
        <p:spPr>
          <a:xfrm>
            <a:off x="283085" y="88084"/>
            <a:ext cx="8565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حزقيال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10: 19</a:t>
            </a:r>
            <a:endParaRPr lang="en-US" sz="24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 rtl="1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"فَرَفَعَتِ </a:t>
            </a:r>
            <a:r>
              <a:rPr lang="ar-SA" sz="2800" b="1" dirty="0" err="1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الْكَرُوبِيمُ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أَجْنِحَتَهَا وَصَعِدَتْ عَنِ الأَرْضِ قُدَّامَ عَيْنَيَّ. عِنْدَ خُرُوجِهَا كَانَتِ الْبَكَرَاتُ مَعَهَا، وَوَقَفَتْ عِنْدَ مَدْخَلِ بَابِ بَيْتِ الرَّبِّ الشَّرْقِيِّ، وَمَجْدُ إِلهِ إِسْرَائِيلَ عَلَيْهَا مِنْ فَوْقُ." 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city&#10;&#10;Description generated with very high confidence">
            <a:extLst>
              <a:ext uri="{FF2B5EF4-FFF2-40B4-BE49-F238E27FC236}">
                <a16:creationId xmlns:a16="http://schemas.microsoft.com/office/drawing/2014/main" id="{DB00F6B8-8F3D-4AAD-A8BF-9EEF99198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r="4018"/>
          <a:stretch/>
        </p:blipFill>
        <p:spPr>
          <a:xfrm>
            <a:off x="-13030" y="-2"/>
            <a:ext cx="915703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96EED8-BD32-4CBE-80AB-EABB4AE10210}"/>
              </a:ext>
            </a:extLst>
          </p:cNvPr>
          <p:cNvSpPr txBox="1"/>
          <p:nvPr/>
        </p:nvSpPr>
        <p:spPr>
          <a:xfrm>
            <a:off x="367900" y="5042117"/>
            <a:ext cx="8565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حزقيال </a:t>
            </a:r>
            <a:r>
              <a:rPr lang="ar-SA" sz="24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11: 22، 23</a:t>
            </a:r>
            <a:endParaRPr lang="en-US" sz="24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 rtl="1"/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"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ثُمَّ رَفَعَتِ </a:t>
            </a:r>
            <a:r>
              <a:rPr lang="ar-SA" sz="2800" b="1" dirty="0" err="1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الْكَرُوبِيمُ</a:t>
            </a:r>
            <a:r>
              <a:rPr lang="ar-SA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أَجْنِحَتَهَا وَالْبَكَرَاتِ مَعَهَا، وَمَجْدُ إِلهِ إِسْرَائِيلَ عَلَيْهَا مِنْ فَوْقُ. وَصَعِدَ مَجْدُ الرَّبِّ مِنْ عَلَى وَسْطِ الْمَدِينَةِ وَوَقَفَ عَلَى الْجَبَلِ الَّذِي عَلَى شَرْقِيِّ الْمَدِينَةِ.</a:t>
            </a:r>
            <a:r>
              <a:rPr lang="ar-JO" sz="2800" b="1" dirty="0">
                <a:effectLst>
                  <a:glow rad="1397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"</a:t>
            </a:r>
            <a:endParaRPr lang="ar-SA" sz="2800" b="1" dirty="0">
              <a:effectLst>
                <a:glow rad="1397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37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city&#10;&#10;Description generated with very high confidence">
            <a:extLst>
              <a:ext uri="{FF2B5EF4-FFF2-40B4-BE49-F238E27FC236}">
                <a16:creationId xmlns:a16="http://schemas.microsoft.com/office/drawing/2014/main" id="{1D73E2B2-3B07-4F9C-8BE2-B87F331A1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r="4018"/>
          <a:stretch/>
        </p:blipFill>
        <p:spPr>
          <a:xfrm>
            <a:off x="0" y="0"/>
            <a:ext cx="915703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521BA-BD76-4EAD-B351-15C166424BE2}"/>
              </a:ext>
            </a:extLst>
          </p:cNvPr>
          <p:cNvSpPr txBox="1"/>
          <p:nvPr/>
        </p:nvSpPr>
        <p:spPr>
          <a:xfrm>
            <a:off x="144750" y="312097"/>
            <a:ext cx="8825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هل لاحظت كيف استمر في 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النظر للخلف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.  من المحتمل 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بأنه كان ينتظر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شخ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ص ما ليلاحظه أو يطلب منه 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للرجوع؟ من الواضع أنه لم يري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د أن يذهب. لقد استمر الشعب بحياتهم بدونه (متضمناً نشاطاتهم الروحية). 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B593DE-0D45-4FDF-8DDE-32B9DA06502C}"/>
              </a:ext>
            </a:extLst>
          </p:cNvPr>
          <p:cNvSpPr txBox="1"/>
          <p:nvPr/>
        </p:nvSpPr>
        <p:spPr>
          <a:xfrm>
            <a:off x="772740" y="5130367"/>
            <a:ext cx="7916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إن 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عادر 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مجد الرب حياتي مثل ذلك، هل سيكون هناك أي اختلاف </a:t>
            </a:r>
            <a:br>
              <a:rPr lang="en-US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ملحوظ؟ 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26950-7BF5-4648-A5E7-5068CEAC7995}"/>
              </a:ext>
            </a:extLst>
          </p:cNvPr>
          <p:cNvSpPr txBox="1"/>
          <p:nvPr/>
        </p:nvSpPr>
        <p:spPr>
          <a:xfrm>
            <a:off x="746279" y="4633380"/>
            <a:ext cx="790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هل لاحظ شخص ما 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مغادرة مجد الرب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؟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77AC4-81EF-4946-A0AB-8EDC36224A4C}"/>
              </a:ext>
            </a:extLst>
          </p:cNvPr>
          <p:cNvSpPr txBox="1"/>
          <p:nvPr/>
        </p:nvSpPr>
        <p:spPr>
          <a:xfrm>
            <a:off x="235160" y="6084474"/>
            <a:ext cx="8455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هل هناك أمر في حياتي يكره الله القدوس (أمثال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6: 16-19؛ 8: 13)؟ </a:t>
            </a:r>
            <a:endParaRPr lang="en-US" sz="24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E97-C649-4A02-AB2C-0AEF3838D133}"/>
              </a:ext>
            </a:extLst>
          </p:cNvPr>
          <p:cNvSpPr txBox="1"/>
          <p:nvPr/>
        </p:nvSpPr>
        <p:spPr>
          <a:xfrm>
            <a:off x="4429388" y="4110160"/>
            <a:ext cx="454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أسال نفسك:</a:t>
            </a:r>
          </a:p>
        </p:txBody>
      </p:sp>
    </p:spTree>
    <p:extLst>
      <p:ext uri="{BB962C8B-B14F-4D97-AF65-F5344CB8AC3E}">
        <p14:creationId xmlns:p14="http://schemas.microsoft.com/office/powerpoint/2010/main" val="6384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278D38-56C9-4B45-BDC5-A4E56E6FC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9" t="7103" r="16972" b="3965"/>
          <a:stretch/>
        </p:blipFill>
        <p:spPr>
          <a:xfrm>
            <a:off x="0" y="0"/>
            <a:ext cx="9150932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F92604-053D-4D31-A3EA-4AAE2C5D2823}"/>
              </a:ext>
            </a:extLst>
          </p:cNvPr>
          <p:cNvSpPr txBox="1"/>
          <p:nvPr/>
        </p:nvSpPr>
        <p:spPr>
          <a:xfrm>
            <a:off x="5452845" y="365472"/>
            <a:ext cx="34756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ألست مسروراَ بأن هذه ليست نهاية القصة؟</a:t>
            </a:r>
          </a:p>
          <a:p>
            <a:pPr algn="ctr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بعد أكثر من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400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سنة صمت بين العهد القديم والجديد</a:t>
            </a:r>
          </a:p>
          <a:p>
            <a:pPr algn="ctr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(عندما كان القليل يسمع من الله)، رجع مجد الله إلى الهيكل (أقرأ عن هذا في</a:t>
            </a:r>
          </a:p>
          <a:p>
            <a:pPr algn="ctr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لوقا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2: 21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38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1374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table, sitting&#10;&#10;Description generated with very high confidence">
            <a:extLst>
              <a:ext uri="{FF2B5EF4-FFF2-40B4-BE49-F238E27FC236}">
                <a16:creationId xmlns:a16="http://schemas.microsoft.com/office/drawing/2014/main" id="{C1F7A445-03B4-4E64-A42C-46D9B154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>
          <a:xfrm>
            <a:off x="209725" y="189850"/>
            <a:ext cx="8724550" cy="6445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2801E-1396-4999-82BC-CF0ADBDDA42D}"/>
              </a:ext>
            </a:extLst>
          </p:cNvPr>
          <p:cNvSpPr txBox="1"/>
          <p:nvPr/>
        </p:nvSpPr>
        <p:spPr>
          <a:xfrm>
            <a:off x="322038" y="6106069"/>
            <a:ext cx="8499923" cy="6406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2800" b="1" dirty="0">
                <a:effectLst>
                  <a:glow rad="1143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effectLst>
                  <a:glow rad="1143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ذَابحُ الْحَمْدِ يُمَجِّدُنِي، وَالْمُقَوِّمُ طَرِيقَهُ أُرِيهِ خَلاَصَ اللهِ».</a:t>
            </a:r>
            <a:r>
              <a:rPr lang="ar-JO" sz="2800" b="1" dirty="0">
                <a:effectLst>
                  <a:glow rad="1143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effectLst>
                  <a:glow rad="1143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endParaRPr lang="en-US" sz="2800" b="1" dirty="0">
              <a:effectLst>
                <a:glow rad="1143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2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table, sitting&#10;&#10;Description generated with very high confidence">
            <a:extLst>
              <a:ext uri="{FF2B5EF4-FFF2-40B4-BE49-F238E27FC236}">
                <a16:creationId xmlns:a16="http://schemas.microsoft.com/office/drawing/2014/main" id="{C1F7A445-03B4-4E64-A42C-46D9B154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>
          <a:xfrm>
            <a:off x="209725" y="189850"/>
            <a:ext cx="8724550" cy="6445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F3D2CE-EC08-4315-8535-D6FE0907FA0D}"/>
              </a:ext>
            </a:extLst>
          </p:cNvPr>
          <p:cNvSpPr txBox="1"/>
          <p:nvPr/>
        </p:nvSpPr>
        <p:spPr>
          <a:xfrm>
            <a:off x="423681" y="331365"/>
            <a:ext cx="8007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إن قبلت الرب يسوع كمخلصك الشخصي، اقرأ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يوحنا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4: 13-19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. اكتب صلاة شكر لله على جميع ما قام به من أجلك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.</a:t>
            </a:r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26665-EDF8-4A20-9285-2EF3302EBEB4}"/>
              </a:ext>
            </a:extLst>
          </p:cNvPr>
          <p:cNvSpPr txBox="1"/>
          <p:nvPr/>
        </p:nvSpPr>
        <p:spPr>
          <a:xfrm>
            <a:off x="507533" y="5473005"/>
            <a:ext cx="8128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أيها المؤمن</a:t>
            </a:r>
            <a:r>
              <a:rPr lang="ar-JO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،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هل هناك أمور في حياتك يدعوها  الله القدوس خطية؟ إن كان هذا الأمر صحيحاً، اقرأ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يوحنا </a:t>
            </a:r>
            <a:r>
              <a:rPr lang="ar-SA" sz="24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1: 9</a:t>
            </a:r>
            <a:r>
              <a:rPr lang="ar-SA" sz="2800" b="1" dirty="0">
                <a:effectLst>
                  <a:glow rad="165100">
                    <a:schemeClr val="bg1">
                      <a:alpha val="88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وخذ هذا الإجراء السريع!</a:t>
            </a:r>
          </a:p>
          <a:p>
            <a:endParaRPr lang="en-US" sz="2800" b="1" dirty="0">
              <a:effectLst>
                <a:glow rad="165100">
                  <a:schemeClr val="bg1">
                    <a:alpha val="88000"/>
                  </a:scheme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768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6899324B-0524-4DF1-9638-E7BE2F68F236}"/>
              </a:ext>
            </a:extLst>
          </p:cNvPr>
          <p:cNvSpPr txBox="1"/>
          <p:nvPr/>
        </p:nvSpPr>
        <p:spPr>
          <a:xfrm>
            <a:off x="388901" y="1336133"/>
            <a:ext cx="173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الفرح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2299-D036-47C3-8CDC-890AB0DBCECF}"/>
              </a:ext>
            </a:extLst>
          </p:cNvPr>
          <p:cNvSpPr txBox="1"/>
          <p:nvPr/>
        </p:nvSpPr>
        <p:spPr>
          <a:xfrm>
            <a:off x="2611286" y="1166069"/>
            <a:ext cx="17318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الشركة مع الله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40FA06-4E79-409F-9BF0-4ED48C9D7B0B}"/>
              </a:ext>
            </a:extLst>
          </p:cNvPr>
          <p:cNvSpPr txBox="1"/>
          <p:nvPr/>
        </p:nvSpPr>
        <p:spPr>
          <a:xfrm>
            <a:off x="4844609" y="1156134"/>
            <a:ext cx="1731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الشركة مع القديسين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4F435F-E110-4AF3-A829-38A08DFCD091}"/>
              </a:ext>
            </a:extLst>
          </p:cNvPr>
          <p:cNvSpPr txBox="1"/>
          <p:nvPr/>
        </p:nvSpPr>
        <p:spPr>
          <a:xfrm>
            <a:off x="6927906" y="1142844"/>
            <a:ext cx="20154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يقين الخلاص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E4BB29-6714-4B78-A1CB-B9604DA87C13}"/>
              </a:ext>
            </a:extLst>
          </p:cNvPr>
          <p:cNvSpPr txBox="1"/>
          <p:nvPr/>
        </p:nvSpPr>
        <p:spPr>
          <a:xfrm>
            <a:off x="330178" y="3191411"/>
            <a:ext cx="18647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فهم الكتاب المقدس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0B75D1-7CE1-424A-B44C-A80AC8256333}"/>
              </a:ext>
            </a:extLst>
          </p:cNvPr>
          <p:cNvSpPr txBox="1"/>
          <p:nvPr/>
        </p:nvSpPr>
        <p:spPr>
          <a:xfrm>
            <a:off x="2558154" y="3179626"/>
            <a:ext cx="18647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300" b="1" dirty="0">
                <a:solidFill>
                  <a:prstClr val="black"/>
                </a:solidFill>
                <a:latin typeface="Comic Sans MS" panose="030F0702030302020204" pitchFamily="66" charset="0"/>
              </a:rPr>
              <a:t>ال</a:t>
            </a: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صلاة </a:t>
            </a:r>
            <a:r>
              <a:rPr kumimoji="0" lang="ar-JO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</a:t>
            </a: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مستجابة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F040C7-BD12-4189-AE24-AF72B8473B7B}"/>
              </a:ext>
            </a:extLst>
          </p:cNvPr>
          <p:cNvSpPr txBox="1"/>
          <p:nvPr/>
        </p:nvSpPr>
        <p:spPr>
          <a:xfrm>
            <a:off x="4623482" y="3177544"/>
            <a:ext cx="215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فرص الخدمة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2E5317-7AFA-402C-9FEC-42F18C97F611}"/>
              </a:ext>
            </a:extLst>
          </p:cNvPr>
          <p:cNvSpPr txBox="1"/>
          <p:nvPr/>
        </p:nvSpPr>
        <p:spPr>
          <a:xfrm>
            <a:off x="7010153" y="3371891"/>
            <a:ext cx="1864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البركة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E8C8E2-8F31-4F30-9EE8-42C7312F6FF7}"/>
              </a:ext>
            </a:extLst>
          </p:cNvPr>
          <p:cNvSpPr txBox="1"/>
          <p:nvPr/>
        </p:nvSpPr>
        <p:spPr>
          <a:xfrm>
            <a:off x="331790" y="5215042"/>
            <a:ext cx="18647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الصحة الجسدية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FE711B-FCFB-448D-8DD5-346A0A4DF161}"/>
              </a:ext>
            </a:extLst>
          </p:cNvPr>
          <p:cNvSpPr txBox="1"/>
          <p:nvPr/>
        </p:nvSpPr>
        <p:spPr>
          <a:xfrm>
            <a:off x="2556056" y="5223431"/>
            <a:ext cx="18647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الحياة المادية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53F239-5778-4962-82AA-73BE9FE4A22C}"/>
              </a:ext>
            </a:extLst>
          </p:cNvPr>
          <p:cNvSpPr txBox="1"/>
          <p:nvPr/>
        </p:nvSpPr>
        <p:spPr>
          <a:xfrm>
            <a:off x="4778194" y="5231820"/>
            <a:ext cx="18647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الحساسية اتجاه الخطية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2BBAD7-FE47-4CA7-88DA-41D8AF95A0F4}"/>
              </a:ext>
            </a:extLst>
          </p:cNvPr>
          <p:cNvSpPr txBox="1"/>
          <p:nvPr/>
        </p:nvSpPr>
        <p:spPr>
          <a:xfrm>
            <a:off x="7010123" y="5231819"/>
            <a:ext cx="18647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</a:t>
            </a: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مكافأة </a:t>
            </a:r>
            <a:r>
              <a:rPr kumimoji="0" lang="ar-JO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</a:t>
            </a:r>
            <a:r>
              <a:rPr kumimoji="0" lang="ar-SA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أبدية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1C310E-2A84-42F3-B7B6-4E7543D0AEF4}"/>
              </a:ext>
            </a:extLst>
          </p:cNvPr>
          <p:cNvSpPr txBox="1"/>
          <p:nvPr/>
        </p:nvSpPr>
        <p:spPr>
          <a:xfrm>
            <a:off x="543400" y="139484"/>
            <a:ext cx="830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ar-JO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الخطية غير المعترف بها تعني أنك </a:t>
            </a:r>
            <a:r>
              <a:rPr lang="ar-JO" sz="28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ستخسر . </a:t>
            </a:r>
            <a:r>
              <a:rPr kumimoji="0" lang="ar-JO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. 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3F48C-FC92-4B5C-AF93-29BB50760976}"/>
              </a:ext>
            </a:extLst>
          </p:cNvPr>
          <p:cNvGrpSpPr/>
          <p:nvPr/>
        </p:nvGrpSpPr>
        <p:grpSpPr>
          <a:xfrm>
            <a:off x="252371" y="774342"/>
            <a:ext cx="2004968" cy="1879134"/>
            <a:chOff x="252371" y="774342"/>
            <a:chExt cx="2004968" cy="1879134"/>
          </a:xfrm>
        </p:grpSpPr>
        <p:sp>
          <p:nvSpPr>
            <p:cNvPr id="16" name="Heart 15">
              <a:extLst>
                <a:ext uri="{FF2B5EF4-FFF2-40B4-BE49-F238E27FC236}">
                  <a16:creationId xmlns:a16="http://schemas.microsoft.com/office/drawing/2014/main" id="{8C2ACD6C-3B5B-4D18-A7E3-5166C8EEA096}"/>
                </a:ext>
              </a:extLst>
            </p:cNvPr>
            <p:cNvSpPr/>
            <p:nvPr/>
          </p:nvSpPr>
          <p:spPr>
            <a:xfrm>
              <a:off x="252371" y="774342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D1E5EA-801F-4A05-8566-8F537AAAEB79}"/>
                </a:ext>
              </a:extLst>
            </p:cNvPr>
            <p:cNvSpPr txBox="1"/>
            <p:nvPr/>
          </p:nvSpPr>
          <p:spPr>
            <a:xfrm>
              <a:off x="486776" y="1224793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المزمور 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br>
                <a:rPr lang="ar-SA" sz="2400" b="1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</a:br>
              <a:r>
                <a:rPr lang="ar-SA" sz="2400" b="1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51: 12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B6A7EC-C953-47CC-8921-245069A4DDB0}"/>
              </a:ext>
            </a:extLst>
          </p:cNvPr>
          <p:cNvGrpSpPr/>
          <p:nvPr/>
        </p:nvGrpSpPr>
        <p:grpSpPr>
          <a:xfrm>
            <a:off x="2474753" y="774342"/>
            <a:ext cx="2004968" cy="1879134"/>
            <a:chOff x="2474753" y="774342"/>
            <a:chExt cx="2004968" cy="1879134"/>
          </a:xfrm>
        </p:grpSpPr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C6C05DEE-5745-413E-9DB9-4DFD0CC09FC9}"/>
                </a:ext>
              </a:extLst>
            </p:cNvPr>
            <p:cNvSpPr/>
            <p:nvPr/>
          </p:nvSpPr>
          <p:spPr>
            <a:xfrm>
              <a:off x="2474753" y="774342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E4BDC3-D154-4B61-8774-060063E7E87B}"/>
                </a:ext>
              </a:extLst>
            </p:cNvPr>
            <p:cNvSpPr txBox="1"/>
            <p:nvPr/>
          </p:nvSpPr>
          <p:spPr>
            <a:xfrm>
              <a:off x="2709158" y="1224793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يوحنا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1: 6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517119-0F5F-4DE4-8A34-CF416A5AA807}"/>
              </a:ext>
            </a:extLst>
          </p:cNvPr>
          <p:cNvGrpSpPr/>
          <p:nvPr/>
        </p:nvGrpSpPr>
        <p:grpSpPr>
          <a:xfrm>
            <a:off x="4697135" y="774342"/>
            <a:ext cx="2004968" cy="1879134"/>
            <a:chOff x="4697135" y="774342"/>
            <a:chExt cx="2004968" cy="1879134"/>
          </a:xfrm>
        </p:grpSpPr>
        <p:sp>
          <p:nvSpPr>
            <p:cNvPr id="22" name="Heart 21">
              <a:extLst>
                <a:ext uri="{FF2B5EF4-FFF2-40B4-BE49-F238E27FC236}">
                  <a16:creationId xmlns:a16="http://schemas.microsoft.com/office/drawing/2014/main" id="{3586BE75-3736-4993-A5F9-6C80A7352ED2}"/>
                </a:ext>
              </a:extLst>
            </p:cNvPr>
            <p:cNvSpPr/>
            <p:nvPr/>
          </p:nvSpPr>
          <p:spPr>
            <a:xfrm>
              <a:off x="4697135" y="774342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21431A-793F-4BDD-AC43-30DDFF9DBDE2}"/>
                </a:ext>
              </a:extLst>
            </p:cNvPr>
            <p:cNvSpPr txBox="1"/>
            <p:nvPr/>
          </p:nvSpPr>
          <p:spPr>
            <a:xfrm>
              <a:off x="4931540" y="1224792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يوحنا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1: 7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AEF7DF-F75C-4B81-ADCA-0F65DAE72DB7}"/>
              </a:ext>
            </a:extLst>
          </p:cNvPr>
          <p:cNvGrpSpPr/>
          <p:nvPr/>
        </p:nvGrpSpPr>
        <p:grpSpPr>
          <a:xfrm>
            <a:off x="6919517" y="774342"/>
            <a:ext cx="2004968" cy="1879134"/>
            <a:chOff x="6930004" y="774342"/>
            <a:chExt cx="2004968" cy="1879134"/>
          </a:xfrm>
        </p:grpSpPr>
        <p:sp>
          <p:nvSpPr>
            <p:cNvPr id="25" name="Heart 24">
              <a:extLst>
                <a:ext uri="{FF2B5EF4-FFF2-40B4-BE49-F238E27FC236}">
                  <a16:creationId xmlns:a16="http://schemas.microsoft.com/office/drawing/2014/main" id="{0967DE55-7C06-4976-A3FF-FC7C59892745}"/>
                </a:ext>
              </a:extLst>
            </p:cNvPr>
            <p:cNvSpPr/>
            <p:nvPr/>
          </p:nvSpPr>
          <p:spPr>
            <a:xfrm>
              <a:off x="6930004" y="774342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637D8E-C8C9-4109-9DF9-13062D9088AE}"/>
                </a:ext>
              </a:extLst>
            </p:cNvPr>
            <p:cNvSpPr txBox="1"/>
            <p:nvPr/>
          </p:nvSpPr>
          <p:spPr>
            <a:xfrm>
              <a:off x="7164409" y="1224792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يوحنا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2: 3-5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C4328C-7B42-4DB4-ADE6-8D01C65C08D8}"/>
              </a:ext>
            </a:extLst>
          </p:cNvPr>
          <p:cNvGrpSpPr/>
          <p:nvPr/>
        </p:nvGrpSpPr>
        <p:grpSpPr>
          <a:xfrm>
            <a:off x="252371" y="2797489"/>
            <a:ext cx="2004968" cy="1879134"/>
            <a:chOff x="252371" y="2797489"/>
            <a:chExt cx="2004968" cy="1879134"/>
          </a:xfrm>
        </p:grpSpPr>
        <p:sp>
          <p:nvSpPr>
            <p:cNvPr id="28" name="Heart 27">
              <a:extLst>
                <a:ext uri="{FF2B5EF4-FFF2-40B4-BE49-F238E27FC236}">
                  <a16:creationId xmlns:a16="http://schemas.microsoft.com/office/drawing/2014/main" id="{8CCA7220-914C-49A2-8D23-1D9F76807C78}"/>
                </a:ext>
              </a:extLst>
            </p:cNvPr>
            <p:cNvSpPr/>
            <p:nvPr/>
          </p:nvSpPr>
          <p:spPr>
            <a:xfrm>
              <a:off x="252371" y="2797489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EF2EE4-E8C2-4F66-9D62-58557CCA2EE4}"/>
                </a:ext>
              </a:extLst>
            </p:cNvPr>
            <p:cNvSpPr txBox="1"/>
            <p:nvPr/>
          </p:nvSpPr>
          <p:spPr>
            <a:xfrm>
              <a:off x="486774" y="3279612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</a:t>
              </a:r>
              <a:r>
                <a:rPr kumimoji="0" lang="ar-SA" sz="2400" b="1" i="0" u="none" strike="noStrike" kern="1200" cap="none" spc="0" normalizeH="0" baseline="0" noProof="0" dirty="0" err="1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كورنثوس</a:t>
              </a:r>
              <a:endParaRPr kumimoji="0" lang="ar-SA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3: 1-4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DC688F-556B-4C4E-BA45-AAD829B11F0D}"/>
              </a:ext>
            </a:extLst>
          </p:cNvPr>
          <p:cNvGrpSpPr/>
          <p:nvPr/>
        </p:nvGrpSpPr>
        <p:grpSpPr>
          <a:xfrm>
            <a:off x="2474753" y="2797489"/>
            <a:ext cx="2004968" cy="1879134"/>
            <a:chOff x="2474753" y="2797489"/>
            <a:chExt cx="2004968" cy="1879134"/>
          </a:xfrm>
        </p:grpSpPr>
        <p:sp>
          <p:nvSpPr>
            <p:cNvPr id="31" name="Heart 30">
              <a:extLst>
                <a:ext uri="{FF2B5EF4-FFF2-40B4-BE49-F238E27FC236}">
                  <a16:creationId xmlns:a16="http://schemas.microsoft.com/office/drawing/2014/main" id="{64FE4AA7-EF41-4A24-ACF9-9F0515E132FD}"/>
                </a:ext>
              </a:extLst>
            </p:cNvPr>
            <p:cNvSpPr/>
            <p:nvPr/>
          </p:nvSpPr>
          <p:spPr>
            <a:xfrm>
              <a:off x="2474753" y="2797489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87432A-1847-4871-998F-C62A0E975310}"/>
                </a:ext>
              </a:extLst>
            </p:cNvPr>
            <p:cNvSpPr txBox="1"/>
            <p:nvPr/>
          </p:nvSpPr>
          <p:spPr>
            <a:xfrm>
              <a:off x="2611286" y="3255127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المزمور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66: 18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E468BC-B593-48B5-9195-A4B7C07C7449}"/>
              </a:ext>
            </a:extLst>
          </p:cNvPr>
          <p:cNvGrpSpPr/>
          <p:nvPr/>
        </p:nvGrpSpPr>
        <p:grpSpPr>
          <a:xfrm>
            <a:off x="4697135" y="2797489"/>
            <a:ext cx="2004968" cy="1879134"/>
            <a:chOff x="4697135" y="2797489"/>
            <a:chExt cx="2004968" cy="1879134"/>
          </a:xfrm>
        </p:grpSpPr>
        <p:sp>
          <p:nvSpPr>
            <p:cNvPr id="34" name="Heart 33">
              <a:extLst>
                <a:ext uri="{FF2B5EF4-FFF2-40B4-BE49-F238E27FC236}">
                  <a16:creationId xmlns:a16="http://schemas.microsoft.com/office/drawing/2014/main" id="{65527ECE-4F3D-4A19-81ED-F581D1E0BBB3}"/>
                </a:ext>
              </a:extLst>
            </p:cNvPr>
            <p:cNvSpPr/>
            <p:nvPr/>
          </p:nvSpPr>
          <p:spPr>
            <a:xfrm>
              <a:off x="4697135" y="2797489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796BE5-774F-4B39-B4B3-6D0D32CA3878}"/>
                </a:ext>
              </a:extLst>
            </p:cNvPr>
            <p:cNvSpPr txBox="1"/>
            <p:nvPr/>
          </p:nvSpPr>
          <p:spPr>
            <a:xfrm>
              <a:off x="4931540" y="3321557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</a:t>
              </a:r>
              <a:r>
                <a:rPr kumimoji="0" lang="ar-SA" sz="2400" b="1" i="0" u="none" strike="noStrike" kern="1200" cap="none" spc="0" normalizeH="0" baseline="0" noProof="0" dirty="0" err="1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كورنثوس</a:t>
              </a:r>
              <a:endParaRPr kumimoji="0" lang="ar-SA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9: 24-27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5926D5-E206-44DD-9BEE-211B3ED6BCE9}"/>
              </a:ext>
            </a:extLst>
          </p:cNvPr>
          <p:cNvGrpSpPr/>
          <p:nvPr/>
        </p:nvGrpSpPr>
        <p:grpSpPr>
          <a:xfrm>
            <a:off x="6930004" y="2797489"/>
            <a:ext cx="2004968" cy="1879134"/>
            <a:chOff x="6930004" y="2797489"/>
            <a:chExt cx="2004968" cy="1879134"/>
          </a:xfrm>
        </p:grpSpPr>
        <p:sp>
          <p:nvSpPr>
            <p:cNvPr id="37" name="Heart 36">
              <a:extLst>
                <a:ext uri="{FF2B5EF4-FFF2-40B4-BE49-F238E27FC236}">
                  <a16:creationId xmlns:a16="http://schemas.microsoft.com/office/drawing/2014/main" id="{1B8E0D48-E742-4E22-872E-0BB8073DC7EB}"/>
                </a:ext>
              </a:extLst>
            </p:cNvPr>
            <p:cNvSpPr/>
            <p:nvPr/>
          </p:nvSpPr>
          <p:spPr>
            <a:xfrm>
              <a:off x="6930004" y="2797489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53F9757-9B38-4692-8666-0F4130F87FA5}"/>
                </a:ext>
              </a:extLst>
            </p:cNvPr>
            <p:cNvSpPr txBox="1"/>
            <p:nvPr/>
          </p:nvSpPr>
          <p:spPr>
            <a:xfrm>
              <a:off x="7164409" y="3289121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أمثال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28: 13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FFF679-A075-40A1-B04C-EC8522E93DD4}"/>
              </a:ext>
            </a:extLst>
          </p:cNvPr>
          <p:cNvGrpSpPr/>
          <p:nvPr/>
        </p:nvGrpSpPr>
        <p:grpSpPr>
          <a:xfrm>
            <a:off x="252371" y="4849396"/>
            <a:ext cx="2004968" cy="1879134"/>
            <a:chOff x="252371" y="4827625"/>
            <a:chExt cx="2004968" cy="1879134"/>
          </a:xfrm>
        </p:grpSpPr>
        <p:sp>
          <p:nvSpPr>
            <p:cNvPr id="40" name="Heart 39">
              <a:extLst>
                <a:ext uri="{FF2B5EF4-FFF2-40B4-BE49-F238E27FC236}">
                  <a16:creationId xmlns:a16="http://schemas.microsoft.com/office/drawing/2014/main" id="{90A8A1F2-5E0B-4360-BCC3-D998DE14F791}"/>
                </a:ext>
              </a:extLst>
            </p:cNvPr>
            <p:cNvSpPr/>
            <p:nvPr/>
          </p:nvSpPr>
          <p:spPr>
            <a:xfrm>
              <a:off x="252371" y="4827625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3A3FD-2D88-49DF-9162-50BB63B669B3}"/>
                </a:ext>
              </a:extLst>
            </p:cNvPr>
            <p:cNvSpPr txBox="1"/>
            <p:nvPr/>
          </p:nvSpPr>
          <p:spPr>
            <a:xfrm>
              <a:off x="486773" y="5324099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</a:t>
              </a:r>
              <a:r>
                <a:rPr kumimoji="0" lang="ar-SA" sz="2400" b="1" i="0" u="none" strike="noStrike" kern="1200" cap="none" spc="0" normalizeH="0" baseline="0" noProof="0" dirty="0" err="1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كورنثوس</a:t>
              </a: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11: 30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378D08-FD53-4452-84DB-5C05CBA5F42E}"/>
              </a:ext>
            </a:extLst>
          </p:cNvPr>
          <p:cNvGrpSpPr/>
          <p:nvPr/>
        </p:nvGrpSpPr>
        <p:grpSpPr>
          <a:xfrm>
            <a:off x="2474753" y="4827625"/>
            <a:ext cx="2004968" cy="1879134"/>
            <a:chOff x="2474753" y="4827625"/>
            <a:chExt cx="2004968" cy="1879134"/>
          </a:xfrm>
        </p:grpSpPr>
        <p:sp>
          <p:nvSpPr>
            <p:cNvPr id="43" name="Heart 42">
              <a:extLst>
                <a:ext uri="{FF2B5EF4-FFF2-40B4-BE49-F238E27FC236}">
                  <a16:creationId xmlns:a16="http://schemas.microsoft.com/office/drawing/2014/main" id="{9B524612-920C-4D13-A248-6EC998081BF5}"/>
                </a:ext>
              </a:extLst>
            </p:cNvPr>
            <p:cNvSpPr/>
            <p:nvPr/>
          </p:nvSpPr>
          <p:spPr>
            <a:xfrm>
              <a:off x="2474753" y="4827625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C03970-19D9-4F09-9F8B-05862AF25909}"/>
                </a:ext>
              </a:extLst>
            </p:cNvPr>
            <p:cNvSpPr txBox="1"/>
            <p:nvPr/>
          </p:nvSpPr>
          <p:spPr>
            <a:xfrm>
              <a:off x="2722440" y="5342332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يوحنا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5: 16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FCA6D8A-4A0D-4DE2-ACF5-35C055899627}"/>
              </a:ext>
            </a:extLst>
          </p:cNvPr>
          <p:cNvGrpSpPr/>
          <p:nvPr/>
        </p:nvGrpSpPr>
        <p:grpSpPr>
          <a:xfrm>
            <a:off x="4697135" y="4827625"/>
            <a:ext cx="2004968" cy="1879134"/>
            <a:chOff x="4697135" y="4827625"/>
            <a:chExt cx="2004968" cy="1879134"/>
          </a:xfrm>
        </p:grpSpPr>
        <p:sp>
          <p:nvSpPr>
            <p:cNvPr id="58" name="Heart 57">
              <a:extLst>
                <a:ext uri="{FF2B5EF4-FFF2-40B4-BE49-F238E27FC236}">
                  <a16:creationId xmlns:a16="http://schemas.microsoft.com/office/drawing/2014/main" id="{41C59FE0-80F7-4233-B88D-FF0C6F934F90}"/>
                </a:ext>
              </a:extLst>
            </p:cNvPr>
            <p:cNvSpPr/>
            <p:nvPr/>
          </p:nvSpPr>
          <p:spPr>
            <a:xfrm>
              <a:off x="4697135" y="4827625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9EA8CA-84F4-484E-839C-C60D03F92091}"/>
                </a:ext>
              </a:extLst>
            </p:cNvPr>
            <p:cNvSpPr txBox="1"/>
            <p:nvPr/>
          </p:nvSpPr>
          <p:spPr>
            <a:xfrm>
              <a:off x="4814334" y="5342333"/>
              <a:ext cx="1770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تيموثاوس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4: 2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00994FF-1B00-45C3-90A2-7A869CB1C5F5}"/>
              </a:ext>
            </a:extLst>
          </p:cNvPr>
          <p:cNvGrpSpPr/>
          <p:nvPr/>
        </p:nvGrpSpPr>
        <p:grpSpPr>
          <a:xfrm>
            <a:off x="6930004" y="4827625"/>
            <a:ext cx="2004968" cy="1879134"/>
            <a:chOff x="6930004" y="4827625"/>
            <a:chExt cx="2004968" cy="1879134"/>
          </a:xfrm>
        </p:grpSpPr>
        <p:sp>
          <p:nvSpPr>
            <p:cNvPr id="61" name="Heart 60">
              <a:extLst>
                <a:ext uri="{FF2B5EF4-FFF2-40B4-BE49-F238E27FC236}">
                  <a16:creationId xmlns:a16="http://schemas.microsoft.com/office/drawing/2014/main" id="{2E627194-83C6-4D0D-A660-2442DFD80802}"/>
                </a:ext>
              </a:extLst>
            </p:cNvPr>
            <p:cNvSpPr/>
            <p:nvPr/>
          </p:nvSpPr>
          <p:spPr>
            <a:xfrm>
              <a:off x="6930004" y="4827625"/>
              <a:ext cx="2004968" cy="1879134"/>
            </a:xfrm>
            <a:prstGeom prst="hear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6338101-D5B1-4065-BB97-CD666F9F1CBC}"/>
                </a:ext>
              </a:extLst>
            </p:cNvPr>
            <p:cNvSpPr txBox="1"/>
            <p:nvPr/>
          </p:nvSpPr>
          <p:spPr>
            <a:xfrm>
              <a:off x="7164409" y="5342333"/>
              <a:ext cx="153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 </a:t>
              </a:r>
              <a:r>
                <a:rPr kumimoji="0" lang="ar-SA" sz="2400" b="1" i="0" u="none" strike="noStrike" kern="1200" cap="none" spc="0" normalizeH="0" baseline="0" noProof="0" dirty="0" err="1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كورنثوس</a:t>
              </a:r>
              <a:r>
                <a:rPr kumimoji="0" lang="ar-SA" sz="2400" b="1" i="0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ln w="1016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5: 10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90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65563-1051-44C1-8775-739FAA362CCF}"/>
              </a:ext>
            </a:extLst>
          </p:cNvPr>
          <p:cNvSpPr txBox="1"/>
          <p:nvPr/>
        </p:nvSpPr>
        <p:spPr>
          <a:xfrm>
            <a:off x="2216988" y="5246841"/>
            <a:ext cx="523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thank the following for their help in providing pictures for this presentation: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123rf.com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Freebibleimages.org</a:t>
            </a:r>
          </a:p>
        </p:txBody>
      </p:sp>
    </p:spTree>
    <p:extLst>
      <p:ext uri="{BB962C8B-B14F-4D97-AF65-F5344CB8AC3E}">
        <p14:creationId xmlns:p14="http://schemas.microsoft.com/office/powerpoint/2010/main" val="170741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ool, hammer, table&#10;&#10;Description generated with very high confidence">
            <a:extLst>
              <a:ext uri="{FF2B5EF4-FFF2-40B4-BE49-F238E27FC236}">
                <a16:creationId xmlns:a16="http://schemas.microsoft.com/office/drawing/2014/main" id="{D45E9686-2E3E-49D8-A946-458B8AF49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5514"/>
          <a:stretch/>
        </p:blipFill>
        <p:spPr>
          <a:xfrm>
            <a:off x="188008" y="201579"/>
            <a:ext cx="8767984" cy="6464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3B5DB-CCDA-476E-9994-795D972E6E3A}"/>
              </a:ext>
            </a:extLst>
          </p:cNvPr>
          <p:cNvSpPr txBox="1"/>
          <p:nvPr/>
        </p:nvSpPr>
        <p:spPr>
          <a:xfrm>
            <a:off x="883948" y="5542098"/>
            <a:ext cx="737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بحسب المزمور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50: 6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من هو القاضي؟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1B364-F2B6-4BE2-9E88-EF401DFBA140}"/>
              </a:ext>
            </a:extLst>
          </p:cNvPr>
          <p:cNvSpPr txBox="1"/>
          <p:nvPr/>
        </p:nvSpPr>
        <p:spPr>
          <a:xfrm>
            <a:off x="883949" y="6065318"/>
            <a:ext cx="737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يستدعي القاضي (المزمور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50: 4، 5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5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215FB-CC07-4CAB-86AC-44556BC86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2" t="16691" r="29449" b="8206"/>
          <a:stretch/>
        </p:blipFill>
        <p:spPr>
          <a:xfrm>
            <a:off x="228247" y="184555"/>
            <a:ext cx="8754618" cy="64888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A4F73-3E7E-4D25-BD31-3F7C4B0727C5}"/>
              </a:ext>
            </a:extLst>
          </p:cNvPr>
          <p:cNvSpPr txBox="1"/>
          <p:nvPr/>
        </p:nvSpPr>
        <p:spPr>
          <a:xfrm>
            <a:off x="228247" y="4384760"/>
            <a:ext cx="8858774" cy="19908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"يَأْتِي إِلهُنَا وَلاَ يَصْمُتُ. نَارٌ قُدَّامَهُ تَأْكُلُ، وَحَوْلَهُ عَاصِفٌ جِدًّا.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يَدْعُو السَّمَاوَاتِ مِنْ فَوْقُ، وَالأَرْضَ إِلَى مُدَايَنَةِ شَعْبِهِ: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«اجْمَعُوا إِلَيَّ </a:t>
            </a:r>
            <a:r>
              <a:rPr lang="ar-SA" sz="3000" b="1" dirty="0" err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أَتْقِيَائِي</a:t>
            </a:r>
            <a:r>
              <a:rPr lang="ar-SA" sz="3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، الْقَاطِعِينَ عَهْدِي عَلَى ذَبِيحَةٍ».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وَتُخْبِرُ السَّمَاوَاتُ بِعَدْلِهِ، لأَنَّ اللهَ هُوَ الدَّيَّانُ. سِلاَهْ."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79091-14DF-4640-B9F4-081043CEBE08}"/>
              </a:ext>
            </a:extLst>
          </p:cNvPr>
          <p:cNvSpPr txBox="1"/>
          <p:nvPr/>
        </p:nvSpPr>
        <p:spPr>
          <a:xfrm>
            <a:off x="7791629" y="6375633"/>
            <a:ext cx="119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>
                <a:solidFill>
                  <a:schemeClr val="bg1"/>
                </a:solidFill>
              </a:rPr>
              <a:t>جبل سيناء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5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215FB-CC07-4CAB-86AC-44556BC86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312" t="16691" r="29449" b="8206"/>
          <a:stretch/>
        </p:blipFill>
        <p:spPr>
          <a:xfrm>
            <a:off x="228247" y="184555"/>
            <a:ext cx="8754618" cy="64888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29E81-A4B4-4019-BCD1-6B8597A08797}"/>
              </a:ext>
            </a:extLst>
          </p:cNvPr>
          <p:cNvSpPr txBox="1"/>
          <p:nvPr/>
        </p:nvSpPr>
        <p:spPr>
          <a:xfrm>
            <a:off x="228247" y="783649"/>
            <a:ext cx="8498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حزقيا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19: 1-25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لترى المزيد عن هذا الإله الذي استدعى شعبه.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بينما تقرأ، احصي كم مرة صعد ونزل  موسى (الذي كان يبلغ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80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عاماً) الجبل ليوصل تعليمات الله ويحمي شعبه.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F5389-A2E0-453D-B6D0-B73062B48650}"/>
              </a:ext>
            </a:extLst>
          </p:cNvPr>
          <p:cNvSpPr txBox="1"/>
          <p:nvPr/>
        </p:nvSpPr>
        <p:spPr>
          <a:xfrm>
            <a:off x="598235" y="2168644"/>
            <a:ext cx="7972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الذي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كان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سيحدث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للشعب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إن حتى لمسوا الجبل حيث يظهر الله </a:t>
            </a: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19: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12-13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60A2C-4B15-4F47-AA9D-B09BF801B23F}"/>
              </a:ext>
            </a:extLst>
          </p:cNvPr>
          <p:cNvSpPr txBox="1"/>
          <p:nvPr/>
        </p:nvSpPr>
        <p:spPr>
          <a:xfrm>
            <a:off x="325999" y="3122751"/>
            <a:ext cx="8401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خروج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20: 18-21.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اعطاهم الله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الوصايا العشرة. ماذا كان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تجاوبهم؟ لماذا اع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اهم الله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هذه الل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محة عن نفسه؟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4F150-B2BA-44C7-AD3F-70B07E71DB41}"/>
              </a:ext>
            </a:extLst>
          </p:cNvPr>
          <p:cNvSpPr txBox="1"/>
          <p:nvPr/>
        </p:nvSpPr>
        <p:spPr>
          <a:xfrm>
            <a:off x="778718" y="4092609"/>
            <a:ext cx="79484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تغير الله؟ هل إله العهد القديم نفسه الله الذي نراه في العهد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الجديد (ملاخي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3: 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يعقوب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1: 17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 من في العهد الجديد اختبر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إله جبل سيناء المخيف العادل والقدوس حتى لا نختبر ذلك نحن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(تزلزلت الأر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ض آنذاك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أيضاً)؟ هل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المستغرب أن يسوع خاف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ذلك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(متى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26: 36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44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 </a:t>
            </a:r>
          </a:p>
        </p:txBody>
      </p:sp>
    </p:spTree>
    <p:extLst>
      <p:ext uri="{BB962C8B-B14F-4D97-AF65-F5344CB8AC3E}">
        <p14:creationId xmlns:p14="http://schemas.microsoft.com/office/powerpoint/2010/main" val="1402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, indoor, mammal, floor&#10;&#10;Description generated with very high confidence">
            <a:extLst>
              <a:ext uri="{FF2B5EF4-FFF2-40B4-BE49-F238E27FC236}">
                <a16:creationId xmlns:a16="http://schemas.microsoft.com/office/drawing/2014/main" id="{6F9B0326-EEA4-4412-A5DA-96ADF611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1524000"/>
            <a:ext cx="8997696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A4F73-3E7E-4D25-BD31-3F7C4B0727C5}"/>
              </a:ext>
            </a:extLst>
          </p:cNvPr>
          <p:cNvSpPr txBox="1"/>
          <p:nvPr/>
        </p:nvSpPr>
        <p:spPr>
          <a:xfrm>
            <a:off x="352337" y="265355"/>
            <a:ext cx="8439326" cy="19115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«اِسْمَعْ يَا شَعْبِي فَأَتَكَلَّمَ. يَا إِسْرَائِيلُ فَأَشْهَدَ عَلَيْكَ: اَللهُ إِلهُكَ أَنَا.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لاَ عَلَى ذَبَائِحِكَ أُوَبِّخُكَ، فَإِنَّ مُحْرَقَاتِكَ هِيَ دَائِمًا قُدَّامِي.</a:t>
            </a:r>
            <a:r>
              <a:rPr lang="ar-JO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endParaRPr lang="ar-SA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7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, indoor, mammal, floor&#10;&#10;Description generated with very high confidence">
            <a:extLst>
              <a:ext uri="{FF2B5EF4-FFF2-40B4-BE49-F238E27FC236}">
                <a16:creationId xmlns:a16="http://schemas.microsoft.com/office/drawing/2014/main" id="{6F9B0326-EEA4-4412-A5DA-96ADF611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154"/>
            <a:ext cx="9144000" cy="542073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47D0D-0FC3-4D2C-B15B-4AA4295E274F}"/>
              </a:ext>
            </a:extLst>
          </p:cNvPr>
          <p:cNvSpPr txBox="1"/>
          <p:nvPr/>
        </p:nvSpPr>
        <p:spPr>
          <a:xfrm>
            <a:off x="460817" y="830369"/>
            <a:ext cx="83901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بحسب رومية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6: 23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ما هي أجرة الخطية؟ بالرجوع إلى جنة عدن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طلب من الانسان ذبيحة دموية. في أيام صاحب المزمور كان لا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يزا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لون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يقدمون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ذبائح حيوانية ككفارة (غطاء) لخطاياهم، تماما كما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امرهم الله للقيام به.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A4C44-85F8-42B7-9C89-4387C3FE4142}"/>
              </a:ext>
            </a:extLst>
          </p:cNvPr>
          <p:cNvSpPr txBox="1"/>
          <p:nvPr/>
        </p:nvSpPr>
        <p:spPr>
          <a:xfrm>
            <a:off x="473689" y="2646251"/>
            <a:ext cx="8364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لماذا لم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تعد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حاجة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لنا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ان نقدم ذبائح حيوانية (عبرانيين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10: 1-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18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؛ </a:t>
            </a: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أفسس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5: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؛ 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7: 26-27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71744-4EA6-485D-8560-6B1CD5431938}"/>
              </a:ext>
            </a:extLst>
          </p:cNvPr>
          <p:cNvSpPr txBox="1"/>
          <p:nvPr/>
        </p:nvSpPr>
        <p:spPr>
          <a:xfrm>
            <a:off x="214786" y="3600358"/>
            <a:ext cx="8649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اقصي وقت الآن لشكر يسوع لاستعداده لاختبار الغضب الكامل لله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القدوس حتى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يتم دفع ثمن خطاياك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(يوحنا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1: 35-3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؛ إشعياء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53: 4-7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9DF2F-740B-43AC-9C1B-7CC190768E56}"/>
              </a:ext>
            </a:extLst>
          </p:cNvPr>
          <p:cNvSpPr txBox="1"/>
          <p:nvPr/>
        </p:nvSpPr>
        <p:spPr>
          <a:xfrm>
            <a:off x="927272" y="4554465"/>
            <a:ext cx="7936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بدل الخوف منه، الآن أبونا السماوي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يدعو ابناءه للقيام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بماذا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(عبرانيين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4: 16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</a:p>
        </p:txBody>
      </p:sp>
    </p:spTree>
    <p:extLst>
      <p:ext uri="{BB962C8B-B14F-4D97-AF65-F5344CB8AC3E}">
        <p14:creationId xmlns:p14="http://schemas.microsoft.com/office/powerpoint/2010/main" val="37863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erd of catt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D46AEAEB-95CE-410F-9C7C-16A07FC1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509"/>
          <a:stretch/>
        </p:blipFill>
        <p:spPr>
          <a:xfrm>
            <a:off x="201335" y="184513"/>
            <a:ext cx="8760483" cy="6476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A4F73-3E7E-4D25-BD31-3F7C4B0727C5}"/>
              </a:ext>
            </a:extLst>
          </p:cNvPr>
          <p:cNvSpPr txBox="1"/>
          <p:nvPr/>
        </p:nvSpPr>
        <p:spPr>
          <a:xfrm>
            <a:off x="201335" y="668027"/>
            <a:ext cx="9011652" cy="15886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r-SA" sz="30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لاَ آخُذُ مِنْ بَيْتِكَ ثَوْرًا، وَلاَ مِنْ حَظَائِرِكَ أَعْتِدَةً.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30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	لأَنَّ لِي حَيَوَانَ الْوَعْرِ وَالْبَهَائِمَ عَلَى الْجِبَالِ الأُلُوفِ.</a:t>
            </a:r>
            <a:r>
              <a:rPr lang="ar-JO" sz="30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ar-SA" sz="30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3000" b="1" dirty="0">
              <a:ln w="1016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2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eagle sitting on the side of a bird&#10;&#10;Description generated with very high confidence">
            <a:extLst>
              <a:ext uri="{FF2B5EF4-FFF2-40B4-BE49-F238E27FC236}">
                <a16:creationId xmlns:a16="http://schemas.microsoft.com/office/drawing/2014/main" id="{38CFCCF8-E5AE-4687-AC1D-EF1035343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r="5963"/>
          <a:stretch/>
        </p:blipFill>
        <p:spPr>
          <a:xfrm>
            <a:off x="209724" y="201290"/>
            <a:ext cx="8732939" cy="64939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A4F73-3E7E-4D25-BD31-3F7C4B0727C5}"/>
              </a:ext>
            </a:extLst>
          </p:cNvPr>
          <p:cNvSpPr txBox="1"/>
          <p:nvPr/>
        </p:nvSpPr>
        <p:spPr>
          <a:xfrm>
            <a:off x="66174" y="467234"/>
            <a:ext cx="9011652" cy="15545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JO" sz="2800" b="1" dirty="0">
                <a:effectLst/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effectLst/>
                <a:latin typeface="Comic Sans MS" panose="030F0702030302020204" pitchFamily="66" charset="0"/>
              </a:rPr>
              <a:t>قَدْ عَلِمْتُ كُلَّ طُيُورِ الْجِبَالِ، وَوُحُوشُ الْبَرِّيَّةِ عِنْدِي.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effectLst/>
                <a:latin typeface="Comic Sans MS" panose="030F0702030302020204" pitchFamily="66" charset="0"/>
              </a:rPr>
              <a:t>إِنْ جُعْتُ فَلاَ أَقُولُ لَكَ، لأَنَّ لِي الْمَسْكُونَةَ وَمِلأَهَا.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"</a:t>
            </a:r>
            <a:endParaRPr lang="ar-SA" sz="28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2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6086</TotalTime>
  <Words>1238</Words>
  <Application>Microsoft Office PowerPoint</Application>
  <PresentationFormat>On-screen Show (4:3)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Mistral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240</cp:revision>
  <dcterms:created xsi:type="dcterms:W3CDTF">2018-11-13T13:02:45Z</dcterms:created>
  <dcterms:modified xsi:type="dcterms:W3CDTF">2018-11-24T04:07:46Z</dcterms:modified>
</cp:coreProperties>
</file>