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96" r:id="rId3"/>
    <p:sldId id="277" r:id="rId4"/>
    <p:sldId id="256" r:id="rId5"/>
    <p:sldId id="308" r:id="rId6"/>
    <p:sldId id="294" r:id="rId7"/>
    <p:sldId id="293" r:id="rId8"/>
    <p:sldId id="297" r:id="rId9"/>
    <p:sldId id="299" r:id="rId10"/>
    <p:sldId id="298" r:id="rId11"/>
    <p:sldId id="309" r:id="rId12"/>
    <p:sldId id="284" r:id="rId13"/>
    <p:sldId id="301" r:id="rId14"/>
    <p:sldId id="287" r:id="rId15"/>
    <p:sldId id="310" r:id="rId16"/>
    <p:sldId id="311" r:id="rId17"/>
    <p:sldId id="312" r:id="rId18"/>
    <p:sldId id="288" r:id="rId19"/>
    <p:sldId id="279" r:id="rId20"/>
    <p:sldId id="286" r:id="rId21"/>
    <p:sldId id="306" r:id="rId22"/>
    <p:sldId id="29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CD6"/>
    <a:srgbClr val="0000A2"/>
    <a:srgbClr val="6565FF"/>
    <a:srgbClr val="8E0000"/>
    <a:srgbClr val="FF2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2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8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94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8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0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2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3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29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1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3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D1404-C1DE-4F7F-93B1-74173BE9FBA1}" type="datetimeFigureOut">
              <a:rPr lang="en-US" smtClean="0"/>
              <a:t>11/23/2018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9DC75-7612-449A-934F-33DC41C40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5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6CD7B0-B403-4EE4-AB72-4395249FB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673"/>
            <a:ext cx="9129320" cy="6086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C671A-3F34-49C6-A21C-ED6ED2FE6524}"/>
              </a:ext>
            </a:extLst>
          </p:cNvPr>
          <p:cNvSpPr txBox="1"/>
          <p:nvPr/>
        </p:nvSpPr>
        <p:spPr>
          <a:xfrm>
            <a:off x="2659310" y="1812022"/>
            <a:ext cx="348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200" b="1" dirty="0">
                <a:solidFill>
                  <a:prstClr val="white"/>
                </a:solidFill>
                <a:latin typeface="Calibri" panose="020F0502020204030204"/>
              </a:rPr>
              <a:t>المزمور </a:t>
            </a:r>
            <a:r>
              <a:rPr lang="ar-JO" sz="3000" b="1" dirty="0">
                <a:solidFill>
                  <a:prstClr val="white"/>
                </a:solidFill>
                <a:latin typeface="Calibri" panose="020F0502020204030204"/>
              </a:rPr>
              <a:t>45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587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2D53BF-E29D-4B79-80EF-60DA04037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4" t="7895" r="17105" b="3918"/>
          <a:stretch/>
        </p:blipFill>
        <p:spPr>
          <a:xfrm>
            <a:off x="204536" y="216569"/>
            <a:ext cx="8722896" cy="64729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9B065A-4E87-46F3-9AC3-F1BC62473F2A}"/>
              </a:ext>
            </a:extLst>
          </p:cNvPr>
          <p:cNvSpPr txBox="1"/>
          <p:nvPr/>
        </p:nvSpPr>
        <p:spPr>
          <a:xfrm>
            <a:off x="72190" y="5625768"/>
            <a:ext cx="8855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JO" sz="3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اقرا لوقا </a:t>
            </a:r>
            <a:r>
              <a:rPr lang="ar-JO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22: 42</a:t>
            </a:r>
            <a:endParaRPr lang="en-US" sz="2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rtl="1"/>
            <a:r>
              <a:rPr lang="ar-JO" sz="3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ما هو موقف يسوع عندما واجه الصليب؟</a:t>
            </a:r>
          </a:p>
        </p:txBody>
      </p:sp>
    </p:spTree>
    <p:extLst>
      <p:ext uri="{BB962C8B-B14F-4D97-AF65-F5344CB8AC3E}">
        <p14:creationId xmlns:p14="http://schemas.microsoft.com/office/powerpoint/2010/main" val="40369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37116-3090-439F-A00F-BD1428102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81" y="0"/>
            <a:ext cx="9144000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A4BDE5-66AF-4A07-A5FA-B5EE5B79A500}"/>
              </a:ext>
            </a:extLst>
          </p:cNvPr>
          <p:cNvSpPr txBox="1"/>
          <p:nvPr/>
        </p:nvSpPr>
        <p:spPr>
          <a:xfrm>
            <a:off x="1023835" y="1642155"/>
            <a:ext cx="26264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"كُلُّ ثِيَابِكَ مُرٌّ وَعُودٌ وَسَلِيخَةٌ. مِنْ قُصُورِ الْعَاجِ سَرَّتْكَ الأَوْتَارُ. بَنَاتُ مُلُوكٍ بَيْنَ </a:t>
            </a:r>
            <a:r>
              <a:rPr lang="ar-SA" sz="2800" b="1" dirty="0" err="1">
                <a:ln w="1016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حَظِيَّاتِكَ</a:t>
            </a:r>
            <a:r>
              <a:rPr lang="ar-SA" sz="2800" b="1" dirty="0">
                <a:ln w="1016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. جُعِلَتِ الْمَلِكَةُ عَنْ يَمِينِكَ بِذَهَبِ أُوفِيرٍ."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D25876-D84D-4470-BC03-F23A1FE4576A}"/>
              </a:ext>
            </a:extLst>
          </p:cNvPr>
          <p:cNvGrpSpPr/>
          <p:nvPr/>
        </p:nvGrpSpPr>
        <p:grpSpPr>
          <a:xfrm>
            <a:off x="226399" y="1718621"/>
            <a:ext cx="758792" cy="792383"/>
            <a:chOff x="0" y="752006"/>
            <a:chExt cx="746619" cy="1991195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22BC7A98-5F85-4C67-A502-8349E4F08F20}"/>
                </a:ext>
              </a:extLst>
            </p:cNvPr>
            <p:cNvSpPr/>
            <p:nvPr/>
          </p:nvSpPr>
          <p:spPr>
            <a:xfrm>
              <a:off x="385892" y="812237"/>
              <a:ext cx="360727" cy="1930964"/>
            </a:xfrm>
            <a:prstGeom prst="leftBrace">
              <a:avLst>
                <a:gd name="adj1" fmla="val 8333"/>
                <a:gd name="adj2" fmla="val 47828"/>
              </a:avLst>
            </a:prstGeom>
            <a:ln w="127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6A8EB1-C04D-4BC5-BBDD-703368811A88}"/>
                </a:ext>
              </a:extLst>
            </p:cNvPr>
            <p:cNvSpPr txBox="1"/>
            <p:nvPr/>
          </p:nvSpPr>
          <p:spPr>
            <a:xfrm rot="16200000">
              <a:off x="-796846" y="1548852"/>
              <a:ext cx="1963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b="1" dirty="0">
                  <a:solidFill>
                    <a:srgbClr val="FFC000"/>
                  </a:solidFill>
                  <a:latin typeface="Calibri" panose="020F0502020204030204"/>
                </a:rPr>
                <a:t>زينة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5D1AA4E-E91F-48DD-BFCA-F39F33A05F73}"/>
              </a:ext>
            </a:extLst>
          </p:cNvPr>
          <p:cNvGrpSpPr/>
          <p:nvPr/>
        </p:nvGrpSpPr>
        <p:grpSpPr>
          <a:xfrm>
            <a:off x="138682" y="2404043"/>
            <a:ext cx="858175" cy="792383"/>
            <a:chOff x="2315" y="2592197"/>
            <a:chExt cx="744523" cy="1208459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7420470B-4867-4A4F-A312-329FB361A3EA}"/>
                </a:ext>
              </a:extLst>
            </p:cNvPr>
            <p:cNvSpPr/>
            <p:nvPr/>
          </p:nvSpPr>
          <p:spPr>
            <a:xfrm>
              <a:off x="386111" y="2803432"/>
              <a:ext cx="360727" cy="812223"/>
            </a:xfrm>
            <a:prstGeom prst="leftBrace">
              <a:avLst>
                <a:gd name="adj1" fmla="val 8333"/>
                <a:gd name="adj2" fmla="val 47828"/>
              </a:avLst>
            </a:prstGeom>
            <a:ln w="127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C2C437-BA8C-43C0-8810-04E88D272C8E}"/>
                </a:ext>
              </a:extLst>
            </p:cNvPr>
            <p:cNvSpPr txBox="1"/>
            <p:nvPr/>
          </p:nvSpPr>
          <p:spPr>
            <a:xfrm rot="16200000">
              <a:off x="-417249" y="3011761"/>
              <a:ext cx="1208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موسيقى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29960A-719C-40E3-8514-5D2C8EE00A83}"/>
              </a:ext>
            </a:extLst>
          </p:cNvPr>
          <p:cNvGrpSpPr/>
          <p:nvPr/>
        </p:nvGrpSpPr>
        <p:grpSpPr>
          <a:xfrm>
            <a:off x="208096" y="3102481"/>
            <a:ext cx="775673" cy="1403725"/>
            <a:chOff x="-12149" y="3704056"/>
            <a:chExt cx="750816" cy="2235349"/>
          </a:xfrm>
        </p:grpSpPr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F3F678FB-92F1-42C2-A631-AE3B293AE0A2}"/>
                </a:ext>
              </a:extLst>
            </p:cNvPr>
            <p:cNvSpPr/>
            <p:nvPr/>
          </p:nvSpPr>
          <p:spPr>
            <a:xfrm>
              <a:off x="377940" y="3704056"/>
              <a:ext cx="360727" cy="2235349"/>
            </a:xfrm>
            <a:prstGeom prst="leftBrace">
              <a:avLst>
                <a:gd name="adj1" fmla="val 8333"/>
                <a:gd name="adj2" fmla="val 47828"/>
              </a:avLst>
            </a:prstGeom>
            <a:ln w="12700">
              <a:solidFill>
                <a:srgbClr val="FFC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F2024A-CB78-4F89-A45D-681C393D4F43}"/>
                </a:ext>
              </a:extLst>
            </p:cNvPr>
            <p:cNvSpPr txBox="1"/>
            <p:nvPr/>
          </p:nvSpPr>
          <p:spPr>
            <a:xfrm rot="16200000">
              <a:off x="-808995" y="4601849"/>
              <a:ext cx="1963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الضيوف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764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32BB7D96-AA2B-44E9-945A-DCB11328D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/>
          <a:stretch/>
        </p:blipFill>
        <p:spPr>
          <a:xfrm>
            <a:off x="120411" y="318837"/>
            <a:ext cx="8903177" cy="62744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A4BDE5-66AF-4A07-A5FA-B5EE5B79A500}"/>
              </a:ext>
            </a:extLst>
          </p:cNvPr>
          <p:cNvSpPr txBox="1"/>
          <p:nvPr/>
        </p:nvSpPr>
        <p:spPr>
          <a:xfrm>
            <a:off x="576457" y="1217329"/>
            <a:ext cx="4103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"اِسْمَعِي يَا بِنْتُ وَانْظُرِي، </a:t>
            </a:r>
            <a:r>
              <a:rPr lang="ar-SA" sz="2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وَأَمِيلِي</a:t>
            </a:r>
            <a:r>
              <a:rPr lang="ar-SA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أُذُنَكِ، وَانْسَيْ شَعْبَكِ وَبَيْتَ أَبِيكِ." </a:t>
            </a:r>
            <a:endParaRPr 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person&#10;&#10;Description generated with very high confidence">
            <a:extLst>
              <a:ext uri="{FF2B5EF4-FFF2-40B4-BE49-F238E27FC236}">
                <a16:creationId xmlns:a16="http://schemas.microsoft.com/office/drawing/2014/main" id="{E6954BD9-DAB7-4046-9772-3508304FC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/>
          <a:stretch/>
        </p:blipFill>
        <p:spPr>
          <a:xfrm>
            <a:off x="120411" y="318837"/>
            <a:ext cx="8903177" cy="62744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FB53B4-459E-4E92-BA3C-E4811F10E3AB}"/>
              </a:ext>
            </a:extLst>
          </p:cNvPr>
          <p:cNvSpPr txBox="1"/>
          <p:nvPr/>
        </p:nvSpPr>
        <p:spPr>
          <a:xfrm>
            <a:off x="564274" y="968476"/>
            <a:ext cx="8133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اقرأ افسس </a:t>
            </a:r>
            <a:r>
              <a:rPr lang="ar-JO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5: 28-32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. بأي علاقة يقارن بولس علاقة المسيح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والكنيسة؟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F14B91-C709-4B94-A215-26634A1C832D}"/>
              </a:ext>
            </a:extLst>
          </p:cNvPr>
          <p:cNvSpPr txBox="1"/>
          <p:nvPr/>
        </p:nvSpPr>
        <p:spPr>
          <a:xfrm>
            <a:off x="539337" y="1922583"/>
            <a:ext cx="818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</a:rPr>
              <a:t>من هي "الكنيسة" (أفسس </a:t>
            </a:r>
            <a:r>
              <a:rPr lang="ar-SA" sz="2400" b="1" dirty="0">
                <a:latin typeface="Comic Sans MS" panose="030F0702030302020204" pitchFamily="66" charset="0"/>
              </a:rPr>
              <a:t>5: 29-30</a:t>
            </a:r>
            <a:r>
              <a:rPr lang="ar-SA" sz="2800" b="1" dirty="0">
                <a:latin typeface="Comic Sans MS" panose="030F0702030302020204" pitchFamily="66" charset="0"/>
              </a:rPr>
              <a:t>)؟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CA388-A9C1-443E-B64E-6B75F44E1870}"/>
              </a:ext>
            </a:extLst>
          </p:cNvPr>
          <p:cNvSpPr txBox="1"/>
          <p:nvPr/>
        </p:nvSpPr>
        <p:spPr>
          <a:xfrm>
            <a:off x="601688" y="2445803"/>
            <a:ext cx="8133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</a:rPr>
              <a:t>ما الموقف القلبي الذي ش</a:t>
            </a:r>
            <a:r>
              <a:rPr lang="ar-JO" sz="2800" b="1" dirty="0">
                <a:latin typeface="Comic Sans MS" panose="030F0702030302020204" pitchFamily="66" charset="0"/>
              </a:rPr>
              <a:t>ُ</a:t>
            </a:r>
            <a:r>
              <a:rPr lang="ar-SA" sz="2800" b="1" dirty="0">
                <a:latin typeface="Comic Sans MS" panose="030F0702030302020204" pitchFamily="66" charset="0"/>
              </a:rPr>
              <a:t>جعت العروس</a:t>
            </a:r>
            <a:r>
              <a:rPr lang="ar-JO" sz="2800" b="1" dirty="0">
                <a:latin typeface="Comic Sans MS" panose="030F0702030302020204" pitchFamily="66" charset="0"/>
              </a:rPr>
              <a:t> الملكية</a:t>
            </a:r>
            <a:r>
              <a:rPr lang="ar-SA" sz="2800" b="1" dirty="0">
                <a:latin typeface="Comic Sans MS" panose="030F0702030302020204" pitchFamily="66" charset="0"/>
              </a:rPr>
              <a:t> على  التحلي به في 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  </a:t>
            </a:r>
            <a:r>
              <a:rPr lang="ar-SA" sz="2800" b="1" dirty="0">
                <a:latin typeface="Comic Sans MS" panose="030F0702030302020204" pitchFamily="66" charset="0"/>
              </a:rPr>
              <a:t>المزمور </a:t>
            </a:r>
            <a:r>
              <a:rPr lang="ar-SA" sz="2400" b="1" dirty="0">
                <a:latin typeface="Comic Sans MS" panose="030F0702030302020204" pitchFamily="66" charset="0"/>
              </a:rPr>
              <a:t>4</a:t>
            </a:r>
            <a:r>
              <a:rPr lang="ar-JO" sz="2400" b="1" dirty="0">
                <a:latin typeface="Comic Sans MS" panose="030F0702030302020204" pitchFamily="66" charset="0"/>
              </a:rPr>
              <a:t>5</a:t>
            </a:r>
            <a:r>
              <a:rPr lang="ar-SA" sz="2400" b="1" dirty="0">
                <a:latin typeface="Comic Sans MS" panose="030F0702030302020204" pitchFamily="66" charset="0"/>
              </a:rPr>
              <a:t>: 10</a:t>
            </a:r>
            <a:r>
              <a:rPr lang="ar-SA" sz="2800" b="1" dirty="0">
                <a:latin typeface="Comic Sans MS" panose="030F0702030302020204" pitchFamily="66" charset="0"/>
              </a:rPr>
              <a:t>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EB2FF6-D655-4DDB-B085-0F3AA3C9EBBE}"/>
              </a:ext>
            </a:extLst>
          </p:cNvPr>
          <p:cNvSpPr txBox="1"/>
          <p:nvPr/>
        </p:nvSpPr>
        <p:spPr>
          <a:xfrm>
            <a:off x="601688" y="3413553"/>
            <a:ext cx="8133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ما الموقف القلبي الذي تحلي به الرجال والنساء الذين تكلم عنهم  </a:t>
            </a:r>
            <a:b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في عبرانيين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11: 15-16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0DEEF-F2C7-4368-9CC0-59B4BD36F31D}"/>
              </a:ext>
            </a:extLst>
          </p:cNvPr>
          <p:cNvSpPr txBox="1"/>
          <p:nvPr/>
        </p:nvSpPr>
        <p:spPr>
          <a:xfrm>
            <a:off x="589218" y="4367660"/>
            <a:ext cx="8158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بحسب فيلبي </a:t>
            </a:r>
            <a:r>
              <a:rPr lang="ar-SA" sz="2400" b="1" dirty="0">
                <a:latin typeface="Comic Sans MS" panose="030F0702030302020204" pitchFamily="66" charset="0"/>
                <a:sym typeface="Wingdings" panose="05000000000000000000" pitchFamily="2" charset="2"/>
              </a:rPr>
              <a:t>3: 13-14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ماذا يجب أن يكون موقفنا القلبي؟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2BA330-1545-4533-BE8E-BF0D34387AEE}"/>
              </a:ext>
            </a:extLst>
          </p:cNvPr>
          <p:cNvSpPr txBox="1"/>
          <p:nvPr/>
        </p:nvSpPr>
        <p:spPr>
          <a:xfrm>
            <a:off x="589218" y="4890880"/>
            <a:ext cx="8158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latin typeface="Comic Sans MS" panose="030F0702030302020204" pitchFamily="66" charset="0"/>
              </a:rPr>
              <a:t>هل هناك أمر ما تحتاج أن تضعه خلفك حتى تتقدم للامام في مسيرك 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  </a:t>
            </a:r>
            <a:r>
              <a:rPr lang="ar-SA" sz="2800" b="1" dirty="0">
                <a:latin typeface="Comic Sans MS" panose="030F0702030302020204" pitchFamily="66" charset="0"/>
              </a:rPr>
              <a:t>مع الرب؟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flower&#10;&#10;Description generated with very high confidence">
            <a:extLst>
              <a:ext uri="{FF2B5EF4-FFF2-40B4-BE49-F238E27FC236}">
                <a16:creationId xmlns:a16="http://schemas.microsoft.com/office/drawing/2014/main" id="{36D9F8A3-2D89-4974-A2DC-DF6AF9FA9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5" y="132348"/>
            <a:ext cx="8755576" cy="6593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E6CA37-6743-4102-89A8-B3EA1176E996}"/>
              </a:ext>
            </a:extLst>
          </p:cNvPr>
          <p:cNvSpPr txBox="1"/>
          <p:nvPr/>
        </p:nvSpPr>
        <p:spPr>
          <a:xfrm>
            <a:off x="1087154" y="5241228"/>
            <a:ext cx="71481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br>
              <a:rPr lang="en-US" sz="2800" b="1" dirty="0">
                <a:effectLst>
                  <a:glow rad="139700">
                    <a:schemeClr val="bg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ar-SA" sz="2800" b="1" dirty="0">
                <a:effectLst>
                  <a:glow rad="139700">
                    <a:schemeClr val="bg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  <a:t>"فَيَشْتَهِيَ الْمَلِكُ حُسْنَكِ، لأَنَّهُ هُوَ سَيِّدُكِ فَاسْجُدِي لَهُ. وَبِنْتُ صُورٍ أَغْنَى الشُّعُوبِ تَتَرَضَّى وَجْهَكِ بِهَدِيَّةٍ." </a:t>
            </a:r>
          </a:p>
        </p:txBody>
      </p:sp>
    </p:spTree>
    <p:extLst>
      <p:ext uri="{BB962C8B-B14F-4D97-AF65-F5344CB8AC3E}">
        <p14:creationId xmlns:p14="http://schemas.microsoft.com/office/powerpoint/2010/main" val="243001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holding a flower&#10;&#10;Description generated with very high confidence">
            <a:extLst>
              <a:ext uri="{FF2B5EF4-FFF2-40B4-BE49-F238E27FC236}">
                <a16:creationId xmlns:a16="http://schemas.microsoft.com/office/drawing/2014/main" id="{54567E98-392E-4900-A5E8-6EADF343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5" y="132348"/>
            <a:ext cx="8755576" cy="6593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1063B9-ACED-4ECF-BC93-8595C62F9564}"/>
              </a:ext>
            </a:extLst>
          </p:cNvPr>
          <p:cNvSpPr txBox="1"/>
          <p:nvPr/>
        </p:nvSpPr>
        <p:spPr>
          <a:xfrm>
            <a:off x="509059" y="718494"/>
            <a:ext cx="8013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ما هو موقف</a:t>
            </a:r>
            <a:r>
              <a:rPr kumimoji="0" lang="ar-JO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الملك اتجاه عروسه (المزمور </a:t>
            </a:r>
            <a:r>
              <a:rPr kumimoji="0" lang="ar-JO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45: 11</a:t>
            </a:r>
            <a:r>
              <a:rPr kumimoji="0" lang="ar-JO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)؟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1B9AF-21FE-4590-953C-101782AC6302}"/>
              </a:ext>
            </a:extLst>
          </p:cNvPr>
          <p:cNvSpPr txBox="1"/>
          <p:nvPr/>
        </p:nvSpPr>
        <p:spPr>
          <a:xfrm>
            <a:off x="1738872" y="1241714"/>
            <a:ext cx="6810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ما هو موقف المسيح اتجاه عروسه الكنيسة، في أفسس</a:t>
            </a:r>
            <a:br>
              <a:rPr lang="en-US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JO" sz="24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5: 25-27، 29</a:t>
            </a:r>
            <a:r>
              <a:rPr lang="ar-JO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7F55A-F809-4A39-9B3C-DC141368B7FB}"/>
              </a:ext>
            </a:extLst>
          </p:cNvPr>
          <p:cNvSpPr txBox="1"/>
          <p:nvPr/>
        </p:nvSpPr>
        <p:spPr>
          <a:xfrm>
            <a:off x="415598" y="2195821"/>
            <a:ext cx="813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لماذا قام بهذا (افسس</a:t>
            </a:r>
            <a:r>
              <a:rPr kumimoji="0" lang="ar-JO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ar-JO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5: 26-27</a:t>
            </a:r>
            <a:r>
              <a:rPr kumimoji="0" lang="ar-JO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)؟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8A659-C9FA-47FB-AF5B-A537FCF3387B}"/>
              </a:ext>
            </a:extLst>
          </p:cNvPr>
          <p:cNvSpPr txBox="1"/>
          <p:nvPr/>
        </p:nvSpPr>
        <p:spPr>
          <a:xfrm>
            <a:off x="799506" y="2759476"/>
            <a:ext cx="7749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في يوحنا</a:t>
            </a:r>
            <a:r>
              <a:rPr kumimoji="0" lang="ar-JO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ar-JO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1: 36</a:t>
            </a:r>
            <a:r>
              <a:rPr kumimoji="0" lang="ar-JO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يدعى يسوع "حمل الله." اقرأ رؤيا </a:t>
            </a:r>
            <a:r>
              <a:rPr kumimoji="0" lang="ar-JO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19: 7-8</a:t>
            </a:r>
            <a:r>
              <a:rPr kumimoji="0" lang="ar-JO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. </a:t>
            </a:r>
            <a:b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ar-JO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ما هو سبب الفرح في هذه الآيات؟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911D14-5035-4EDE-A12D-CEFE9C583EB7}"/>
              </a:ext>
            </a:extLst>
          </p:cNvPr>
          <p:cNvSpPr txBox="1"/>
          <p:nvPr/>
        </p:nvSpPr>
        <p:spPr>
          <a:xfrm>
            <a:off x="415599" y="3740925"/>
            <a:ext cx="8133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أيها المؤمن، هل تعلم أن المستقبل المجيد محفوظ لك، كجزء من </a:t>
            </a:r>
            <a:br>
              <a:rPr lang="en-US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عروس المسيح . . . لكن، هل لديك بعض الأحيان صعوبة بإيمان </a:t>
            </a:r>
            <a:br>
              <a:rPr lang="en-US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أن الله يسر بعروسه؟ اكتب المزمور </a:t>
            </a:r>
            <a:r>
              <a:rPr lang="ar-JO" sz="24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149: 4</a:t>
            </a:r>
            <a:r>
              <a:rPr lang="ar-JO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ادخل اسمك، ثم اشكره </a:t>
            </a:r>
            <a:endParaRPr lang="en-US" sz="2800" b="1" dirty="0"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JO" sz="28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على عظمة محبته لك.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>
                    <a:alpha val="40000"/>
                  </a:prstClr>
                </a:glo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ACE31-D15C-4328-8BA6-CAD8EB112B4A}"/>
              </a:ext>
            </a:extLst>
          </p:cNvPr>
          <p:cNvSpPr txBox="1"/>
          <p:nvPr/>
        </p:nvSpPr>
        <p:spPr>
          <a:xfrm>
            <a:off x="1937855" y="5556807"/>
            <a:ext cx="4963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800" b="1" dirty="0">
                <a:solidFill>
                  <a:srgbClr val="8E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"لأن الرب يسر _____________."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E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9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now, food, pink&#10;&#10;Description generated with very high confidence">
            <a:extLst>
              <a:ext uri="{FF2B5EF4-FFF2-40B4-BE49-F238E27FC236}">
                <a16:creationId xmlns:a16="http://schemas.microsoft.com/office/drawing/2014/main" id="{7BE8BE5D-3F06-4BA7-A956-CC0040C2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2" y="204537"/>
            <a:ext cx="8863836" cy="64489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C9C807-A0E0-4379-BCD6-A381C8A5A359}"/>
              </a:ext>
            </a:extLst>
          </p:cNvPr>
          <p:cNvSpPr txBox="1"/>
          <p:nvPr/>
        </p:nvSpPr>
        <p:spPr>
          <a:xfrm>
            <a:off x="1127156" y="4952180"/>
            <a:ext cx="6889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effectLst/>
                <a:latin typeface="Comic Sans MS" panose="030F0702030302020204" pitchFamily="66" charset="0"/>
              </a:rPr>
              <a:t>"كُلُّهَا مَجْدٌ ابْنَةُ الْمَلِكِ فِي خِدْرِهَا. مَنْسُوجَةٌ بِذَهَبٍ مَلاَبِسُهَا.</a:t>
            </a:r>
          </a:p>
          <a:p>
            <a:pPr lvl="0" algn="ctr" rtl="1">
              <a:defRPr/>
            </a:pPr>
            <a:r>
              <a:rPr lang="ar-SA" sz="2800" b="1" dirty="0">
                <a:effectLst/>
                <a:latin typeface="Comic Sans MS" panose="030F0702030302020204" pitchFamily="66" charset="0"/>
              </a:rPr>
              <a:t>بِمَلاَبِسَ مُطَرَّزَةٍ تُحْضَرُ إِلَى الْمَلِكِ.</a:t>
            </a:r>
            <a:r>
              <a:rPr lang="ar-SA" sz="2800" b="1" dirty="0">
                <a:solidFill>
                  <a:prstClr val="black"/>
                </a:solidFill>
                <a:effectLst/>
                <a:latin typeface="Comic Sans MS" panose="030F0702030302020204" pitchFamily="66" charset="0"/>
              </a:rPr>
              <a:t>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2FC38-02B2-402E-B204-B23C0C4594CC}"/>
              </a:ext>
            </a:extLst>
          </p:cNvPr>
          <p:cNvSpPr txBox="1"/>
          <p:nvPr/>
        </p:nvSpPr>
        <p:spPr>
          <a:xfrm>
            <a:off x="680957" y="4952180"/>
            <a:ext cx="7765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prstClr val="black"/>
                </a:solidFill>
                <a:effectLst/>
                <a:latin typeface="Comic Sans MS" panose="030F0702030302020204" pitchFamily="66" charset="0"/>
              </a:rPr>
              <a:t>"كُلُّهَا</a:t>
            </a:r>
            <a:r>
              <a:rPr lang="ar-SA" sz="2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ar-SA" sz="28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مَجْدٌ ابْنَةُ الْمَلِكِ فِي خِدْرِهَا</a:t>
            </a:r>
            <a:r>
              <a:rPr lang="ar-SA" sz="2800" b="1" dirty="0">
                <a:solidFill>
                  <a:prstClr val="black"/>
                </a:solidFill>
                <a:effectLst/>
                <a:latin typeface="Comic Sans MS" panose="030F0702030302020204" pitchFamily="66" charset="0"/>
              </a:rPr>
              <a:t>. مَنْسُوجَةٌ بِذَهَبٍ مَلاَبِسُهَا.</a:t>
            </a:r>
          </a:p>
          <a:p>
            <a:pPr lvl="0" algn="ctr" rtl="1">
              <a:defRPr/>
            </a:pPr>
            <a:r>
              <a:rPr lang="ar-SA" sz="2800" b="1" dirty="0">
                <a:effectLst/>
                <a:latin typeface="Comic Sans MS" panose="030F0702030302020204" pitchFamily="66" charset="0"/>
              </a:rPr>
              <a:t>بِمَلاَبِسَ مُطَرَّزَةٍ تُحْضَرُ إِلَى الْمَلِكِ."</a:t>
            </a:r>
            <a:r>
              <a:rPr lang="ar-SA" sz="2800" b="1" dirty="0">
                <a:solidFill>
                  <a:prstClr val="black"/>
                </a:solidFill>
                <a:effectLst/>
                <a:latin typeface="Comic Sans MS" panose="030F0702030302020204" pitchFamily="66" charset="0"/>
              </a:rPr>
              <a:t> </a:t>
            </a:r>
            <a:endParaRPr lang="en-US" sz="2800" b="1" dirty="0">
              <a:solidFill>
                <a:prstClr val="black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02125-BD50-4FD5-B1FF-1A786FA46E62}"/>
              </a:ext>
            </a:extLst>
          </p:cNvPr>
          <p:cNvSpPr/>
          <p:nvPr/>
        </p:nvSpPr>
        <p:spPr>
          <a:xfrm>
            <a:off x="1803633" y="6204808"/>
            <a:ext cx="5273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https://www.youtube.com/watch?v=2YxCR2a-sxI</a:t>
            </a:r>
          </a:p>
        </p:txBody>
      </p:sp>
    </p:spTree>
    <p:extLst>
      <p:ext uri="{BB962C8B-B14F-4D97-AF65-F5344CB8AC3E}">
        <p14:creationId xmlns:p14="http://schemas.microsoft.com/office/powerpoint/2010/main" val="3518439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now, food, pink&#10;&#10;Description generated with very high confidence">
            <a:extLst>
              <a:ext uri="{FF2B5EF4-FFF2-40B4-BE49-F238E27FC236}">
                <a16:creationId xmlns:a16="http://schemas.microsoft.com/office/drawing/2014/main" id="{7D682CE1-137B-4F00-97D0-1E3085DE5E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2" y="96253"/>
            <a:ext cx="8863836" cy="6581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56C3E-599C-4B37-8A3B-058238152C09}"/>
              </a:ext>
            </a:extLst>
          </p:cNvPr>
          <p:cNvSpPr txBox="1"/>
          <p:nvPr/>
        </p:nvSpPr>
        <p:spPr>
          <a:xfrm>
            <a:off x="376597" y="928787"/>
            <a:ext cx="8390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اقرأ </a:t>
            </a:r>
            <a:r>
              <a:rPr lang="ar-SA" sz="2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يوحنا </a:t>
            </a:r>
            <a:r>
              <a:rPr lang="ar-SA" sz="2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3: 1-3</a:t>
            </a: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. من الرائع أن نفكر في محبة الله لنا. ماذا ن</a:t>
            </a:r>
            <a:r>
              <a:rPr lang="ar-JO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ُ</a:t>
            </a: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دعى </a:t>
            </a:r>
            <a:b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</a:b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في الآية </a:t>
            </a:r>
            <a:r>
              <a:rPr lang="ar-SA" sz="2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1</a:t>
            </a: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؟ كيف يمكن أن تصبح ابنه (يوحنا </a:t>
            </a:r>
            <a:r>
              <a:rPr lang="ar-SA" sz="2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1: 12</a:t>
            </a: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)؟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2B5962-0EDD-4F01-9976-5827E87F686D}"/>
              </a:ext>
            </a:extLst>
          </p:cNvPr>
          <p:cNvSpPr txBox="1"/>
          <p:nvPr/>
        </p:nvSpPr>
        <p:spPr>
          <a:xfrm>
            <a:off x="634054" y="1882894"/>
            <a:ext cx="813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JO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بحسب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يوحنا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3: 2</a:t>
            </a:r>
            <a:r>
              <a:rPr lang="ar-JO" sz="2800" b="1" noProof="0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م</a:t>
            </a: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ثل من سنكون؟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D9D341-C518-4194-8135-3840402459CF}"/>
              </a:ext>
            </a:extLst>
          </p:cNvPr>
          <p:cNvSpPr txBox="1"/>
          <p:nvPr/>
        </p:nvSpPr>
        <p:spPr>
          <a:xfrm>
            <a:off x="634054" y="2405155"/>
            <a:ext cx="813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ماذا يجب أن يكون تجاوبنا على هذا (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يوحنا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3: 3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)؟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96D26-4D94-40CE-B1BC-B391732F0960}"/>
              </a:ext>
            </a:extLst>
          </p:cNvPr>
          <p:cNvSpPr txBox="1"/>
          <p:nvPr/>
        </p:nvSpPr>
        <p:spPr>
          <a:xfrm>
            <a:off x="457241" y="2965208"/>
            <a:ext cx="83101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لقد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تم تطهيرنا من خطايانا بدم يسوع، لكن ما هي بعض الطرق </a:t>
            </a:r>
            <a:b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المذكورة في كولوسي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3: </a:t>
            </a:r>
            <a:r>
              <a:rPr kumimoji="0" lang="ar-JO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8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-</a:t>
            </a:r>
            <a:r>
              <a:rPr kumimoji="0" lang="ar-JO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1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0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التي يمكن أن تطهر الأعمال </a:t>
            </a:r>
            <a:b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اليومية لحياتنا؟ هل هناك أي أمر في القائمة تحتاج أن تشتغل عليه؟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8718DD-E461-49AE-84F2-37E5453FC9DD}"/>
              </a:ext>
            </a:extLst>
          </p:cNvPr>
          <p:cNvSpPr txBox="1"/>
          <p:nvPr/>
        </p:nvSpPr>
        <p:spPr>
          <a:xfrm>
            <a:off x="569461" y="5304310"/>
            <a:ext cx="8197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ما التشجيع الذي تجده في فيلبي </a:t>
            </a:r>
            <a:r>
              <a:rPr lang="ar-SA" sz="24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1: 6</a:t>
            </a:r>
            <a:r>
              <a:rPr lang="ar-SA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؟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10344-FD25-4118-9E88-EDE58086591C}"/>
              </a:ext>
            </a:extLst>
          </p:cNvPr>
          <p:cNvSpPr txBox="1"/>
          <p:nvPr/>
        </p:nvSpPr>
        <p:spPr>
          <a:xfrm>
            <a:off x="276704" y="4350203"/>
            <a:ext cx="8490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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بينما ينتج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 الروح القدس ثمره في حياتك، كيف سيبدو "المجد في 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خدرها" (غلاطية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5: 22-25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Wingdings" panose="05000000000000000000" pitchFamily="2" charset="2"/>
              </a:rPr>
              <a:t>)؟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curtain&#10;&#10;Description generated with high confidence">
            <a:extLst>
              <a:ext uri="{FF2B5EF4-FFF2-40B4-BE49-F238E27FC236}">
                <a16:creationId xmlns:a16="http://schemas.microsoft.com/office/drawing/2014/main" id="{86884BB0-BD35-4EDA-BBF7-DB22EF06C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" y="238895"/>
            <a:ext cx="8833692" cy="63062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72AC4-2DFD-4720-AC54-3371836DC7A7}"/>
              </a:ext>
            </a:extLst>
          </p:cNvPr>
          <p:cNvSpPr txBox="1"/>
          <p:nvPr/>
        </p:nvSpPr>
        <p:spPr>
          <a:xfrm>
            <a:off x="108284" y="3193522"/>
            <a:ext cx="9107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effectLst>
                  <a:glow rad="228600">
                    <a:schemeClr val="bg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  <a:t>"في إِثْرِهَا عَذَارَى صَاحِبَاتُهَا. مُقَدَّمَاتٌ إِلَيْكَ. </a:t>
            </a:r>
          </a:p>
          <a:p>
            <a:pPr algn="ctr" rtl="1"/>
            <a:r>
              <a:rPr lang="ar-SA" sz="2800" b="1" dirty="0">
                <a:effectLst>
                  <a:glow rad="228600">
                    <a:schemeClr val="bg1">
                      <a:alpha val="90000"/>
                    </a:schemeClr>
                  </a:glow>
                </a:effectLst>
                <a:latin typeface="Comic Sans MS" panose="030F0702030302020204" pitchFamily="66" charset="0"/>
              </a:rPr>
              <a:t>	يُحْضَرْنَ بِفَرَحٍ وَابْتِهَاجٍ. يَدْخُلْنَ إِلَى قَصْرِ الْمَلِكِ." </a:t>
            </a:r>
          </a:p>
        </p:txBody>
      </p:sp>
    </p:spTree>
    <p:extLst>
      <p:ext uri="{BB962C8B-B14F-4D97-AF65-F5344CB8AC3E}">
        <p14:creationId xmlns:p14="http://schemas.microsoft.com/office/powerpoint/2010/main" val="2576213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aby sitting on a bed&#10;&#10;Description generated with high confidence">
            <a:extLst>
              <a:ext uri="{FF2B5EF4-FFF2-40B4-BE49-F238E27FC236}">
                <a16:creationId xmlns:a16="http://schemas.microsoft.com/office/drawing/2014/main" id="{AD9D8663-06A2-414D-88C5-563A2CB45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6"/>
          <a:stretch/>
        </p:blipFill>
        <p:spPr>
          <a:xfrm>
            <a:off x="220967" y="123493"/>
            <a:ext cx="8740436" cy="63984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859175-B3D2-48F3-8F17-8648D849ADE7}"/>
              </a:ext>
            </a:extLst>
          </p:cNvPr>
          <p:cNvSpPr txBox="1"/>
          <p:nvPr/>
        </p:nvSpPr>
        <p:spPr>
          <a:xfrm>
            <a:off x="493295" y="5841608"/>
            <a:ext cx="815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"عِوَضًا عَنْ آبَائِكَ يَكُونُ بَنُوكَ، تُقِيمُهُمْ رُؤَسَاءَ فِي كُلِّ الأَرْضِ." </a:t>
            </a:r>
            <a:endParaRPr lang="en-US" sz="28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77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58F4B7FE-A7F2-4792-A113-C75700156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t="8243" r="3204" b="10510"/>
          <a:stretch/>
        </p:blipFill>
        <p:spPr>
          <a:xfrm>
            <a:off x="144379" y="162557"/>
            <a:ext cx="8855241" cy="65328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E06BC13-D4F5-4150-89BD-20C3F7339F6C}"/>
              </a:ext>
            </a:extLst>
          </p:cNvPr>
          <p:cNvGrpSpPr/>
          <p:nvPr/>
        </p:nvGrpSpPr>
        <p:grpSpPr>
          <a:xfrm>
            <a:off x="433137" y="482320"/>
            <a:ext cx="3152274" cy="5893361"/>
            <a:chOff x="433137" y="482320"/>
            <a:chExt cx="3152274" cy="5893361"/>
          </a:xfrm>
        </p:grpSpPr>
        <p:pic>
          <p:nvPicPr>
            <p:cNvPr id="5" name="Picture 4" descr="A group of people standing in front of a crowd&#10;&#10;Description generated with very high confidence">
              <a:extLst>
                <a:ext uri="{FF2B5EF4-FFF2-40B4-BE49-F238E27FC236}">
                  <a16:creationId xmlns:a16="http://schemas.microsoft.com/office/drawing/2014/main" id="{218AD819-3EED-40B1-A8E0-DFCC84BBB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2" r="34424" b="32719"/>
            <a:stretch/>
          </p:blipFill>
          <p:spPr>
            <a:xfrm>
              <a:off x="922975" y="482320"/>
              <a:ext cx="2036789" cy="2538389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" name="Picture 6" descr="A picture containing tree, outdoor&#10;&#10;Description generated with very high confidence">
              <a:extLst>
                <a:ext uri="{FF2B5EF4-FFF2-40B4-BE49-F238E27FC236}">
                  <a16:creationId xmlns:a16="http://schemas.microsoft.com/office/drawing/2014/main" id="{4CB57148-2474-4CD5-8B1C-7E785D700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4" r="21369"/>
            <a:stretch/>
          </p:blipFill>
          <p:spPr>
            <a:xfrm rot="5400000">
              <a:off x="484894" y="3275164"/>
              <a:ext cx="3048760" cy="3152274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F75D7568-65CE-4B11-A864-50724B6B8B43}"/>
              </a:ext>
            </a:extLst>
          </p:cNvPr>
          <p:cNvSpPr txBox="1"/>
          <p:nvPr/>
        </p:nvSpPr>
        <p:spPr>
          <a:xfrm>
            <a:off x="4664201" y="1820380"/>
            <a:ext cx="2751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JO" sz="2000" b="1" dirty="0"/>
              <a:t>ضع بعضاً من صور</a:t>
            </a:r>
            <a:r>
              <a:rPr lang="ar-SA" sz="2000" b="1" dirty="0"/>
              <a:t> أعراس</a:t>
            </a:r>
            <a:r>
              <a:rPr lang="ar-JO" sz="2000" b="1" dirty="0"/>
              <a:t> مجموعتك هنا واخبرهم </a:t>
            </a:r>
            <a:r>
              <a:rPr lang="ar-SA" sz="2000" b="1" dirty="0"/>
              <a:t>عن</a:t>
            </a:r>
            <a:r>
              <a:rPr lang="ar-JO" sz="2000" b="1" dirty="0"/>
              <a:t> الموضوع الذي يدور حوله هذا المزمور</a:t>
            </a:r>
          </a:p>
        </p:txBody>
      </p:sp>
    </p:spTree>
    <p:extLst>
      <p:ext uri="{BB962C8B-B14F-4D97-AF65-F5344CB8AC3E}">
        <p14:creationId xmlns:p14="http://schemas.microsoft.com/office/powerpoint/2010/main" val="29330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smoke&#10;&#10;Description generated with high confidence">
            <a:extLst>
              <a:ext uri="{FF2B5EF4-FFF2-40B4-BE49-F238E27FC236}">
                <a16:creationId xmlns:a16="http://schemas.microsoft.com/office/drawing/2014/main" id="{5B321CA9-056F-440B-8BBB-E60BB1409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3" y="72190"/>
            <a:ext cx="8831178" cy="67120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A close up of smoke&#10;&#10;Description generated with high confidence">
            <a:extLst>
              <a:ext uri="{FF2B5EF4-FFF2-40B4-BE49-F238E27FC236}">
                <a16:creationId xmlns:a16="http://schemas.microsoft.com/office/drawing/2014/main" id="{F15F8F8E-5199-458C-A500-BB9B23667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" t="81448" r="80472" b="3153"/>
          <a:stretch/>
        </p:blipFill>
        <p:spPr>
          <a:xfrm>
            <a:off x="589547" y="4837127"/>
            <a:ext cx="1985211" cy="148137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A4BDE5-66AF-4A07-A5FA-B5EE5B79A500}"/>
              </a:ext>
            </a:extLst>
          </p:cNvPr>
          <p:cNvSpPr txBox="1"/>
          <p:nvPr/>
        </p:nvSpPr>
        <p:spPr>
          <a:xfrm>
            <a:off x="1398723" y="925709"/>
            <a:ext cx="6492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effectLst>
                  <a:glow rad="139700">
                    <a:schemeClr val="bg1">
                      <a:alpha val="93000"/>
                    </a:schemeClr>
                  </a:glow>
                </a:effectLst>
                <a:latin typeface="Comic Sans MS" panose="030F0702030302020204" pitchFamily="66" charset="0"/>
              </a:rPr>
              <a:t>"أَذْكُرُ اسْمَكَ فِي كُلِّ دَوْرٍ فَدَوْرٍ. مِنْ أَجْلِ ذلِكَ تَحْمَدُكَ الشُّعُوبُ إِلَى الدَّهْرِ وَالأَبَدِ."</a:t>
            </a:r>
            <a:endParaRPr lang="en-US" sz="2800" b="1" dirty="0">
              <a:effectLst>
                <a:glow rad="139700">
                  <a:schemeClr val="bg1">
                    <a:alpha val="93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wall, indoor&#10;&#10;Description generated with high confidence">
            <a:extLst>
              <a:ext uri="{FF2B5EF4-FFF2-40B4-BE49-F238E27FC236}">
                <a16:creationId xmlns:a16="http://schemas.microsoft.com/office/drawing/2014/main" id="{F0317E33-C99F-4362-924A-26E2BEC8C7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9" b="13860"/>
          <a:stretch/>
        </p:blipFill>
        <p:spPr>
          <a:xfrm>
            <a:off x="2029464" y="3043954"/>
            <a:ext cx="4534477" cy="3205955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A8BEA-4E1E-4C73-A229-F0FCC23DA724}"/>
              </a:ext>
            </a:extLst>
          </p:cNvPr>
          <p:cNvSpPr txBox="1"/>
          <p:nvPr/>
        </p:nvSpPr>
        <p:spPr>
          <a:xfrm>
            <a:off x="-260164" y="5499697"/>
            <a:ext cx="856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ما هو وعد الله الذي قطعه مع داود </a:t>
            </a:r>
            <a:r>
              <a:rPr lang="ar-JO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2</a:t>
            </a:r>
            <a:r>
              <a:rPr lang="ar-JO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صموئيل </a:t>
            </a:r>
            <a:r>
              <a:rPr lang="ar-JO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7: 16-17</a:t>
            </a:r>
            <a:r>
              <a:rPr lang="ar-JO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؟</a:t>
            </a:r>
            <a:endParaRPr lang="en-US" sz="28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2BAA2F-714C-4016-8C37-D8DBB5F82211}"/>
              </a:ext>
            </a:extLst>
          </p:cNvPr>
          <p:cNvSpPr txBox="1"/>
          <p:nvPr/>
        </p:nvSpPr>
        <p:spPr>
          <a:xfrm>
            <a:off x="-260164" y="6033373"/>
            <a:ext cx="856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من هو التحقيق النهائي لهذا الوعد (لوقا </a:t>
            </a:r>
            <a:r>
              <a:rPr lang="ar-JO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1:</a:t>
            </a:r>
            <a:r>
              <a:rPr lang="ar-JO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ar-JO" sz="2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30-33</a:t>
            </a:r>
            <a:r>
              <a:rPr lang="ar-JO" sz="28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)؟ </a:t>
            </a:r>
            <a:endParaRPr lang="en-US" sz="2800" b="1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4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water&#10;&#10;Description generated with very high confidence">
            <a:extLst>
              <a:ext uri="{FF2B5EF4-FFF2-40B4-BE49-F238E27FC236}">
                <a16:creationId xmlns:a16="http://schemas.microsoft.com/office/drawing/2014/main" id="{48B02208-86A6-4473-B2A1-C6D0CCFE3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" y="109434"/>
            <a:ext cx="7940842" cy="65812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67ECD3-452E-4F91-A88A-4D0ABE0EA6F8}"/>
              </a:ext>
            </a:extLst>
          </p:cNvPr>
          <p:cNvSpPr txBox="1"/>
          <p:nvPr/>
        </p:nvSpPr>
        <p:spPr>
          <a:xfrm>
            <a:off x="1636294" y="416995"/>
            <a:ext cx="5871411" cy="13849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إن قبلت يسوع المسيح كمخلصك من خطاي</a:t>
            </a:r>
            <a:r>
              <a:rPr lang="ar-SA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ا</a:t>
            </a:r>
            <a:r>
              <a:rPr lang="ar-JO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ك، أنت جزء من عروسه. اقرأ رؤيا </a:t>
            </a:r>
            <a:r>
              <a:rPr lang="ar-JO" sz="24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19: 6-16</a:t>
            </a:r>
            <a:r>
              <a:rPr lang="ar-JO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 وانظر بشوق لهذا الحدث!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6542DB-6FAB-4A9A-89CC-ED6B180168C2}"/>
              </a:ext>
            </a:extLst>
          </p:cNvPr>
          <p:cNvSpPr/>
          <p:nvPr/>
        </p:nvSpPr>
        <p:spPr>
          <a:xfrm>
            <a:off x="2117554" y="6083029"/>
            <a:ext cx="5065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https://www.youtube.com/watch?v=S_as9yxrf6E</a:t>
            </a:r>
          </a:p>
        </p:txBody>
      </p:sp>
    </p:spTree>
    <p:extLst>
      <p:ext uri="{BB962C8B-B14F-4D97-AF65-F5344CB8AC3E}">
        <p14:creationId xmlns:p14="http://schemas.microsoft.com/office/powerpoint/2010/main" val="14214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165563-1051-44C1-8775-739FAA362CCF}"/>
              </a:ext>
            </a:extLst>
          </p:cNvPr>
          <p:cNvSpPr txBox="1"/>
          <p:nvPr/>
        </p:nvSpPr>
        <p:spPr>
          <a:xfrm>
            <a:off x="2216988" y="5246841"/>
            <a:ext cx="5230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want to thank the following for their help in providing pictures for this presentation: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123rf.com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Goodsalt.com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Freebibleimages.org</a:t>
            </a:r>
          </a:p>
        </p:txBody>
      </p:sp>
    </p:spTree>
    <p:extLst>
      <p:ext uri="{BB962C8B-B14F-4D97-AF65-F5344CB8AC3E}">
        <p14:creationId xmlns:p14="http://schemas.microsoft.com/office/powerpoint/2010/main" val="170741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D6F5C407-EC53-4EE2-92FE-1CBE6781B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" r="1" b="4326"/>
          <a:stretch/>
        </p:blipFill>
        <p:spPr>
          <a:xfrm>
            <a:off x="4099367" y="3284133"/>
            <a:ext cx="4562032" cy="3411413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A picture containing outdoor, snow, slope, water&#10;&#10;Description generated with very high confidence">
            <a:extLst>
              <a:ext uri="{FF2B5EF4-FFF2-40B4-BE49-F238E27FC236}">
                <a16:creationId xmlns:a16="http://schemas.microsoft.com/office/drawing/2014/main" id="{1D68E122-E551-4342-9449-830E3A2D5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9" b="1"/>
          <a:stretch/>
        </p:blipFill>
        <p:spPr>
          <a:xfrm>
            <a:off x="402966" y="81423"/>
            <a:ext cx="4493887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93C3ED-2DD2-48A3-973D-F89CFA1BD0F5}"/>
              </a:ext>
            </a:extLst>
          </p:cNvPr>
          <p:cNvSpPr txBox="1"/>
          <p:nvPr/>
        </p:nvSpPr>
        <p:spPr>
          <a:xfrm>
            <a:off x="733871" y="4373305"/>
            <a:ext cx="2958656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br>
              <a:rPr lang="en-US" sz="3200" b="1" dirty="0">
                <a:solidFill>
                  <a:srgbClr val="8E0000"/>
                </a:solidFill>
                <a:latin typeface="Comic Sans MS" panose="030F0702030302020204" pitchFamily="66" charset="0"/>
              </a:rPr>
            </a:br>
            <a:r>
              <a:rPr lang="ar-JO" sz="3200" b="1" spc="50" dirty="0">
                <a:ln w="952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المزمور </a:t>
            </a:r>
            <a:r>
              <a:rPr lang="ar-JO" sz="3000" b="1" spc="50" dirty="0">
                <a:ln w="9525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45</a:t>
            </a:r>
            <a:br>
              <a:rPr lang="en-US" sz="3200" b="1" dirty="0">
                <a:solidFill>
                  <a:srgbClr val="8E0000"/>
                </a:solidFill>
                <a:latin typeface="Comic Sans MS" panose="030F0702030302020204" pitchFamily="66" charset="0"/>
              </a:rPr>
            </a:br>
            <a:endParaRPr lang="en-US" sz="3200" b="1" dirty="0">
              <a:solidFill>
                <a:srgbClr val="8E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 descr="A picture containing indoor, table&#10;&#10;Description generated with high confidence">
            <a:extLst>
              <a:ext uri="{FF2B5EF4-FFF2-40B4-BE49-F238E27FC236}">
                <a16:creationId xmlns:a16="http://schemas.microsoft.com/office/drawing/2014/main" id="{E16E749E-C405-4D85-A069-F0A8E78CA0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234" r="6113"/>
          <a:stretch/>
        </p:blipFill>
        <p:spPr>
          <a:xfrm>
            <a:off x="4993104" y="162454"/>
            <a:ext cx="3668295" cy="301185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263E341-CD35-4CB7-831C-834847B115A4}"/>
              </a:ext>
            </a:extLst>
          </p:cNvPr>
          <p:cNvSpPr txBox="1"/>
          <p:nvPr/>
        </p:nvSpPr>
        <p:spPr>
          <a:xfrm>
            <a:off x="593177" y="727978"/>
            <a:ext cx="41134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800" b="1" dirty="0">
                <a:latin typeface="Comic Sans MS" panose="030F0702030302020204" pitchFamily="66" charset="0"/>
              </a:rPr>
              <a:t>ك</a:t>
            </a:r>
            <a:r>
              <a:rPr lang="ar-SA" sz="2800" b="1" dirty="0">
                <a:latin typeface="Comic Sans MS" panose="030F0702030302020204" pitchFamily="66" charset="0"/>
              </a:rPr>
              <a:t>ُتب هذا</a:t>
            </a:r>
            <a:r>
              <a:rPr lang="ar-JO" sz="2800" b="1" dirty="0">
                <a:latin typeface="Comic Sans MS" panose="030F0702030302020204" pitchFamily="66" charset="0"/>
              </a:rPr>
              <a:t> المزمور أصلا</a:t>
            </a:r>
            <a:r>
              <a:rPr lang="ar-SA" sz="2800" b="1" dirty="0">
                <a:latin typeface="Comic Sans MS" panose="030F0702030302020204" pitchFamily="66" charset="0"/>
              </a:rPr>
              <a:t>ً</a:t>
            </a:r>
            <a:r>
              <a:rPr lang="ar-JO" sz="2800" b="1" dirty="0">
                <a:latin typeface="Comic Sans MS" panose="030F0702030302020204" pitchFamily="66" charset="0"/>
              </a:rPr>
              <a:t> للاحتفال بزواج </a:t>
            </a:r>
            <a:r>
              <a:rPr lang="ar-SA" sz="2800" b="1" dirty="0">
                <a:latin typeface="Comic Sans MS" panose="030F0702030302020204" pitchFamily="66" charset="0"/>
              </a:rPr>
              <a:t>ملك ما</a:t>
            </a:r>
            <a:r>
              <a:rPr lang="ar-JO" sz="2800" b="1" dirty="0">
                <a:latin typeface="Comic Sans MS" panose="030F0702030302020204" pitchFamily="66" charset="0"/>
              </a:rPr>
              <a:t>، لكنه يشير أيضاً إلى العرش الأبدي لبيت داود الذي </a:t>
            </a:r>
            <a:r>
              <a:rPr lang="ar-SA" sz="2800" b="1" dirty="0">
                <a:latin typeface="Comic Sans MS" panose="030F0702030302020204" pitchFamily="66" charset="0"/>
              </a:rPr>
              <a:t>س</a:t>
            </a:r>
            <a:r>
              <a:rPr lang="ar-JO" sz="2800" b="1" dirty="0">
                <a:latin typeface="Comic Sans MS" panose="030F0702030302020204" pitchFamily="66" charset="0"/>
              </a:rPr>
              <a:t>يتحقق في المسيح يسوع عند عودته ليحكم للأبد.</a:t>
            </a:r>
          </a:p>
        </p:txBody>
      </p:sp>
    </p:spTree>
    <p:extLst>
      <p:ext uri="{BB962C8B-B14F-4D97-AF65-F5344CB8AC3E}">
        <p14:creationId xmlns:p14="http://schemas.microsoft.com/office/powerpoint/2010/main" val="290603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702F97E7-7CA3-4F5A-85D6-E044F0CB7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4"/>
          <a:stretch/>
        </p:blipFill>
        <p:spPr>
          <a:xfrm flipH="1">
            <a:off x="3767871" y="5101356"/>
            <a:ext cx="4557984" cy="1780708"/>
          </a:xfrm>
          <a:prstGeom prst="rect">
            <a:avLst/>
          </a:prstGeom>
        </p:spPr>
      </p:pic>
      <p:pic>
        <p:nvPicPr>
          <p:cNvPr id="8" name="Picture 7" descr="A close up of a cow&#10;&#10;Description generated with high confidence">
            <a:extLst>
              <a:ext uri="{FF2B5EF4-FFF2-40B4-BE49-F238E27FC236}">
                <a16:creationId xmlns:a16="http://schemas.microsoft.com/office/drawing/2014/main" id="{9152BCDA-5FC9-4091-B570-24EFF353F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9" b="85503" l="2000" r="96889">
                        <a14:foregroundMark x1="97111" y1="11834" x2="27556" y2="11538"/>
                        <a14:foregroundMark x1="27556" y1="11538" x2="6222" y2="13018"/>
                        <a14:foregroundMark x1="3778" y1="22781" x2="2000" y2="80473"/>
                        <a14:foregroundMark x1="96444" y1="78994" x2="95778" y2="17160"/>
                        <a14:foregroundMark x1="95778" y1="17160" x2="96889" y2="7396"/>
                        <a14:foregroundMark x1="92222" y1="7101" x2="85556" y2="6805"/>
                        <a14:foregroundMark x1="85556" y1="6805" x2="42667" y2="6805"/>
                        <a14:foregroundMark x1="42667" y1="6805" x2="26000" y2="6213"/>
                        <a14:foregroundMark x1="26000" y1="6213" x2="4222" y2="6213"/>
                        <a14:foregroundMark x1="84889" y1="3846" x2="53778" y2="6805"/>
                        <a14:foregroundMark x1="26889" y1="76923" x2="37333" y2="77219"/>
                        <a14:foregroundMark x1="55556" y1="84911" x2="49111" y2="77515"/>
                        <a14:foregroundMark x1="62000" y1="84615" x2="62000" y2="78698"/>
                        <a14:foregroundMark x1="64889" y1="84911" x2="64889" y2="79882"/>
                        <a14:foregroundMark x1="69556" y1="85503" x2="69556" y2="82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34" b="12038"/>
          <a:stretch/>
        </p:blipFill>
        <p:spPr>
          <a:xfrm flipH="1">
            <a:off x="1178" y="0"/>
            <a:ext cx="9142822" cy="5526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A4BDE5-66AF-4A07-A5FA-B5EE5B79A500}"/>
              </a:ext>
            </a:extLst>
          </p:cNvPr>
          <p:cNvSpPr txBox="1"/>
          <p:nvPr/>
        </p:nvSpPr>
        <p:spPr>
          <a:xfrm>
            <a:off x="1602297" y="802943"/>
            <a:ext cx="6458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JO" sz="2800" b="1" dirty="0">
              <a:latin typeface="Comic Sans MS" panose="030F0702030302020204" pitchFamily="66" charset="0"/>
            </a:endParaRPr>
          </a:p>
          <a:p>
            <a:pPr algn="ctr" rtl="1"/>
            <a:r>
              <a:rPr lang="ar-SA" sz="2800" b="1" dirty="0">
                <a:latin typeface="Comic Sans MS" panose="030F0702030302020204" pitchFamily="66" charset="0"/>
              </a:rPr>
              <a:t>"فَاضَ قَلْبِي بِكَلاَمٍ صَالِحٍ. مُتَكَلِّمٌ أَنَا بِإِنْشَائِي لِلْمَلِكِ. لِسَانِي قَلَمُ كَاتِبٍ مَاهِرٍ."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48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or, indoor, sitting, table&#10;&#10;Description generated with high confidence">
            <a:extLst>
              <a:ext uri="{FF2B5EF4-FFF2-40B4-BE49-F238E27FC236}">
                <a16:creationId xmlns:a16="http://schemas.microsoft.com/office/drawing/2014/main" id="{AE488FBE-52DF-4475-B6D4-7ED82E9B50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2"/>
          <a:stretch/>
        </p:blipFill>
        <p:spPr>
          <a:xfrm>
            <a:off x="0" y="1242918"/>
            <a:ext cx="9144000" cy="5623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A4BDE5-66AF-4A07-A5FA-B5EE5B79A500}"/>
              </a:ext>
            </a:extLst>
          </p:cNvPr>
          <p:cNvSpPr txBox="1"/>
          <p:nvPr/>
        </p:nvSpPr>
        <p:spPr>
          <a:xfrm>
            <a:off x="914400" y="655051"/>
            <a:ext cx="723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ln w="1016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"أَنْتَ أَبْرَعُ جَمَالاً مِنْ بَنِي الْبَشَرِ. انْسَكَبَتِ النِّعْمَةُ عَلَى شَفَتَيْكَ، لِذلِكَ بَارَكَكَ اللهُ إِلَى الأَبَدِ. تَقَلَّدْ سَيْفَكَ عَلَى فَخْذِكَ أَيُّهَا الْجَبَّارُ، جَلاَلَكَ </a:t>
            </a:r>
            <a:r>
              <a:rPr lang="ar-SA" sz="2800" b="1" dirty="0" err="1">
                <a:ln w="1016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وَبَهَاءَكَ</a:t>
            </a:r>
            <a:r>
              <a:rPr lang="ar-SA" sz="2800" b="1" dirty="0">
                <a:ln w="1016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. وَبِجَلاَلِكَ اقْتَحِمِ. ارْكَبْ. مِنْ أَجْلِ الْحَقِّ وَالدَّعَةِ وَالْبِرِّ." </a:t>
            </a:r>
            <a:endParaRPr kumimoji="0" lang="en-US" sz="2800" b="1" i="0" u="none" strike="noStrike" kern="1200" cap="none" spc="0" normalizeH="0" baseline="0" noProof="0" dirty="0">
              <a:ln w="10160">
                <a:solidFill>
                  <a:srgbClr val="FFC000">
                    <a:lumMod val="50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67F85D-9E6B-4159-9272-BB44F78554B4}"/>
              </a:ext>
            </a:extLst>
          </p:cNvPr>
          <p:cNvCxnSpPr>
            <a:cxnSpLocks/>
          </p:cNvCxnSpPr>
          <p:nvPr/>
        </p:nvCxnSpPr>
        <p:spPr>
          <a:xfrm>
            <a:off x="1194179" y="1989161"/>
            <a:ext cx="2391770" cy="27296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637E0A-C9FF-4B93-A0CF-9C395A326CFE}"/>
              </a:ext>
            </a:extLst>
          </p:cNvPr>
          <p:cNvCxnSpPr>
            <a:cxnSpLocks/>
          </p:cNvCxnSpPr>
          <p:nvPr/>
        </p:nvCxnSpPr>
        <p:spPr>
          <a:xfrm>
            <a:off x="4330724" y="2470933"/>
            <a:ext cx="604008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49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or, indoor, sitting, table&#10;&#10;Description generated with high confidence">
            <a:extLst>
              <a:ext uri="{FF2B5EF4-FFF2-40B4-BE49-F238E27FC236}">
                <a16:creationId xmlns:a16="http://schemas.microsoft.com/office/drawing/2014/main" id="{0D9EC79A-3BCA-43A9-A52F-E35710F12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2"/>
          <a:stretch/>
        </p:blipFill>
        <p:spPr>
          <a:xfrm flipH="1">
            <a:off x="-31932" y="1220053"/>
            <a:ext cx="9175932" cy="56428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A4BDE5-66AF-4A07-A5FA-B5EE5B79A500}"/>
              </a:ext>
            </a:extLst>
          </p:cNvPr>
          <p:cNvSpPr txBox="1"/>
          <p:nvPr/>
        </p:nvSpPr>
        <p:spPr>
          <a:xfrm>
            <a:off x="1685758" y="742999"/>
            <a:ext cx="5772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"فَتُرِيَكَ يَمِينُكَ مَخَاوِفَ</a:t>
            </a:r>
            <a:r>
              <a:rPr lang="ar-JO" sz="28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ar-SA" sz="28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نَبْلُكَ الْمَسْنُونَةُ فِي قَلْبِ أَعْدَاءِ الْمَلِكِ." 	</a:t>
            </a:r>
          </a:p>
        </p:txBody>
      </p:sp>
    </p:spTree>
    <p:extLst>
      <p:ext uri="{BB962C8B-B14F-4D97-AF65-F5344CB8AC3E}">
        <p14:creationId xmlns:p14="http://schemas.microsoft.com/office/powerpoint/2010/main" val="361144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table, cat, wall&#10;&#10;Description generated with high confidence">
            <a:extLst>
              <a:ext uri="{FF2B5EF4-FFF2-40B4-BE49-F238E27FC236}">
                <a16:creationId xmlns:a16="http://schemas.microsoft.com/office/drawing/2014/main" id="{93BE1190-7DFA-4C6B-A281-DCE3142AB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1" b="26463"/>
          <a:stretch/>
        </p:blipFill>
        <p:spPr>
          <a:xfrm>
            <a:off x="180474" y="99270"/>
            <a:ext cx="8771021" cy="665945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850F4-EB36-4531-9361-75DE3A239C17}"/>
              </a:ext>
            </a:extLst>
          </p:cNvPr>
          <p:cNvSpPr txBox="1"/>
          <p:nvPr/>
        </p:nvSpPr>
        <p:spPr>
          <a:xfrm>
            <a:off x="494951" y="5231637"/>
            <a:ext cx="7995646" cy="19115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28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rPr>
              <a:t>"كُرْسِيُّكَ يَا اَللهُ إِلَى دَهْرِ الدُّهُورِ. قَضِيبُ اسْتِقَامَةٍ قَضِيبُ مُلْكِكَ. </a:t>
            </a:r>
          </a:p>
          <a:p>
            <a:pPr algn="ctr" defTabSz="914400" rtl="1">
              <a:lnSpc>
                <a:spcPct val="90000"/>
              </a:lnSpc>
              <a:spcAft>
                <a:spcPts val="600"/>
              </a:spcAft>
            </a:pPr>
            <a:r>
              <a:rPr lang="ar-SA" sz="2800" b="1" dirty="0">
                <a:effectLst>
                  <a:glow rad="228600">
                    <a:schemeClr val="bg1">
                      <a:alpha val="73000"/>
                    </a:schemeClr>
                  </a:glow>
                </a:effectLst>
                <a:latin typeface="Comic Sans MS" panose="030F0702030302020204" pitchFamily="66" charset="0"/>
              </a:rPr>
              <a:t>أَحْبَبْتَ الْبِرَّ وَأَبْغَضْتَ الإِثْمَ، مِنْ أَجْلِ ذلِكَ مَسَحَكَ اللهُ إِلهُكَ بِدُهْنِ الابْتِهَاجِ أَكْثَرَ مِنْ رُفَقَائِكَ."</a:t>
            </a:r>
          </a:p>
        </p:txBody>
      </p:sp>
    </p:spTree>
    <p:extLst>
      <p:ext uri="{BB962C8B-B14F-4D97-AF65-F5344CB8AC3E}">
        <p14:creationId xmlns:p14="http://schemas.microsoft.com/office/powerpoint/2010/main" val="400591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table, cat, wall&#10;&#10;Description generated with high confidence">
            <a:extLst>
              <a:ext uri="{FF2B5EF4-FFF2-40B4-BE49-F238E27FC236}">
                <a16:creationId xmlns:a16="http://schemas.microsoft.com/office/drawing/2014/main" id="{8ADA97CA-3CC6-48C2-9F92-DDE227E4D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1" b="26463"/>
          <a:stretch/>
        </p:blipFill>
        <p:spPr>
          <a:xfrm>
            <a:off x="180474" y="118512"/>
            <a:ext cx="8771021" cy="665945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CBF216-E8EF-4BAB-A5D8-9E6ACBA44659}"/>
              </a:ext>
            </a:extLst>
          </p:cNvPr>
          <p:cNvSpPr txBox="1"/>
          <p:nvPr/>
        </p:nvSpPr>
        <p:spPr>
          <a:xfrm>
            <a:off x="688438" y="2512094"/>
            <a:ext cx="7897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800" b="1" dirty="0">
                <a:latin typeface="Comic Sans MS" panose="030F0702030302020204" pitchFamily="66" charset="0"/>
              </a:rPr>
              <a:t>اقرأ عبرانيين </a:t>
            </a:r>
            <a:r>
              <a:rPr lang="ar-JO" sz="2400" b="1" dirty="0">
                <a:latin typeface="Comic Sans MS" panose="030F0702030302020204" pitchFamily="66" charset="0"/>
              </a:rPr>
              <a:t>1: 1-9. </a:t>
            </a:r>
            <a:r>
              <a:rPr lang="ar-JO" sz="2800" b="1" dirty="0">
                <a:latin typeface="Comic Sans MS" panose="030F0702030302020204" pitchFamily="66" charset="0"/>
              </a:rPr>
              <a:t>كيف تكلم الله لنا في هذه  الأيام الأخيرة 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  </a:t>
            </a:r>
            <a:r>
              <a:rPr lang="ar-JO" sz="2800" b="1" dirty="0">
                <a:latin typeface="Comic Sans MS" panose="030F0702030302020204" pitchFamily="66" charset="0"/>
              </a:rPr>
              <a:t>(الآية </a:t>
            </a:r>
            <a:r>
              <a:rPr lang="ar-JO" sz="2400" b="1" dirty="0">
                <a:latin typeface="Comic Sans MS" panose="030F0702030302020204" pitchFamily="66" charset="0"/>
              </a:rPr>
              <a:t>2</a:t>
            </a:r>
            <a:r>
              <a:rPr lang="ar-JO" sz="2800" b="1" dirty="0">
                <a:latin typeface="Comic Sans MS" panose="030F0702030302020204" pitchFamily="66" charset="0"/>
              </a:rPr>
              <a:t>)؟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842A31-1E67-4D28-812B-941465307CE2}"/>
              </a:ext>
            </a:extLst>
          </p:cNvPr>
          <p:cNvSpPr txBox="1"/>
          <p:nvPr/>
        </p:nvSpPr>
        <p:spPr>
          <a:xfrm>
            <a:off x="475865" y="3474122"/>
            <a:ext cx="8096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800" b="1" dirty="0">
                <a:latin typeface="Comic Sans MS" panose="030F0702030302020204" pitchFamily="66" charset="0"/>
              </a:rPr>
              <a:t>كيف وُصف الابن (الآية </a:t>
            </a:r>
            <a:r>
              <a:rPr lang="ar-JO" sz="2400" b="1" dirty="0">
                <a:latin typeface="Comic Sans MS" panose="030F0702030302020204" pitchFamily="66" charset="0"/>
              </a:rPr>
              <a:t>3</a:t>
            </a:r>
            <a:r>
              <a:rPr lang="ar-JO" sz="2800" b="1" dirty="0">
                <a:latin typeface="Comic Sans MS" panose="030F0702030302020204" pitchFamily="66" charset="0"/>
              </a:rPr>
              <a:t>) ما الذي يحمل بكلمته؟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DB565-AAE1-4E5C-842F-1C561C762A6C}"/>
              </a:ext>
            </a:extLst>
          </p:cNvPr>
          <p:cNvSpPr txBox="1"/>
          <p:nvPr/>
        </p:nvSpPr>
        <p:spPr>
          <a:xfrm>
            <a:off x="582438" y="3997342"/>
            <a:ext cx="7989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800" b="1" dirty="0">
                <a:latin typeface="Comic Sans MS" panose="030F0702030302020204" pitchFamily="66" charset="0"/>
              </a:rPr>
              <a:t>ما الذي يجب أن تقوم به الملائكة (الآية </a:t>
            </a:r>
            <a:r>
              <a:rPr lang="ar-JO" sz="2400" b="1" dirty="0">
                <a:latin typeface="Comic Sans MS" panose="030F0702030302020204" pitchFamily="66" charset="0"/>
              </a:rPr>
              <a:t>6</a:t>
            </a:r>
            <a:r>
              <a:rPr lang="ar-JO" sz="2800" b="1" dirty="0">
                <a:latin typeface="Comic Sans MS" panose="030F0702030302020204" pitchFamily="66" charset="0"/>
              </a:rPr>
              <a:t>)؟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2BFFCE-ECEA-4043-9BC6-68DDA924A01C}"/>
              </a:ext>
            </a:extLst>
          </p:cNvPr>
          <p:cNvSpPr txBox="1"/>
          <p:nvPr/>
        </p:nvSpPr>
        <p:spPr>
          <a:xfrm>
            <a:off x="439074" y="4520088"/>
            <a:ext cx="8133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800" b="1" dirty="0">
                <a:latin typeface="Comic Sans MS" panose="030F0702030302020204" pitchFamily="66" charset="0"/>
              </a:rPr>
              <a:t>يقتبس عبرانيين </a:t>
            </a:r>
            <a:r>
              <a:rPr lang="ar-JO" sz="2400" b="1" dirty="0">
                <a:latin typeface="Comic Sans MS" panose="030F0702030302020204" pitchFamily="66" charset="0"/>
              </a:rPr>
              <a:t>1: 8-9</a:t>
            </a:r>
            <a:r>
              <a:rPr lang="ar-JO" sz="2800" b="1" dirty="0">
                <a:latin typeface="Comic Sans MS" panose="030F0702030302020204" pitchFamily="66" charset="0"/>
              </a:rPr>
              <a:t> من </a:t>
            </a:r>
            <a:r>
              <a:rPr lang="ar-JO" sz="2400" b="1" dirty="0">
                <a:latin typeface="Comic Sans MS" panose="030F0702030302020204" pitchFamily="66" charset="0"/>
              </a:rPr>
              <a:t>45: 6-7</a:t>
            </a:r>
            <a:r>
              <a:rPr lang="ar-JO" sz="2800" b="1" dirty="0">
                <a:latin typeface="Comic Sans MS" panose="030F0702030302020204" pitchFamily="66" charset="0"/>
              </a:rPr>
              <a:t>. كيف يتم مخاطبة الابن 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  </a:t>
            </a:r>
            <a:r>
              <a:rPr lang="ar-JO" sz="2800" b="1" dirty="0">
                <a:latin typeface="Comic Sans MS" panose="030F0702030302020204" pitchFamily="66" charset="0"/>
              </a:rPr>
              <a:t>في عبرانيين </a:t>
            </a:r>
            <a:r>
              <a:rPr lang="ar-JO" sz="2400" b="1" dirty="0">
                <a:latin typeface="Comic Sans MS" panose="030F0702030302020204" pitchFamily="66" charset="0"/>
              </a:rPr>
              <a:t>1: 8</a:t>
            </a:r>
            <a:r>
              <a:rPr lang="ar-JO" sz="2800" b="1" dirty="0">
                <a:latin typeface="Comic Sans MS" panose="030F0702030302020204" pitchFamily="66" charset="0"/>
              </a:rPr>
              <a:t> والمزمور </a:t>
            </a:r>
            <a:r>
              <a:rPr lang="ar-JO" sz="2400" b="1" dirty="0">
                <a:latin typeface="Comic Sans MS" panose="030F0702030302020204" pitchFamily="66" charset="0"/>
              </a:rPr>
              <a:t>45: 6</a:t>
            </a:r>
            <a:r>
              <a:rPr lang="ar-JO" sz="2800" b="1" dirty="0">
                <a:latin typeface="Comic Sans MS" panose="030F0702030302020204" pitchFamily="66" charset="0"/>
              </a:rPr>
              <a:t>؟ 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4F81F8-2F40-4046-BEBB-3EF7F3389A67}"/>
              </a:ext>
            </a:extLst>
          </p:cNvPr>
          <p:cNvSpPr txBox="1"/>
          <p:nvPr/>
        </p:nvSpPr>
        <p:spPr>
          <a:xfrm>
            <a:off x="442784" y="5474195"/>
            <a:ext cx="8133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800" b="1" dirty="0">
                <a:latin typeface="Comic Sans MS" panose="030F0702030302020204" pitchFamily="66" charset="0"/>
              </a:rPr>
              <a:t>ما الذي تقوله الآية في عبرانيين </a:t>
            </a:r>
            <a:r>
              <a:rPr lang="ar-JO" sz="2400" b="1" dirty="0">
                <a:latin typeface="Comic Sans MS" panose="030F0702030302020204" pitchFamily="66" charset="0"/>
              </a:rPr>
              <a:t>1: 9</a:t>
            </a:r>
            <a:r>
              <a:rPr lang="ar-JO" sz="2800" b="1" dirty="0">
                <a:latin typeface="Comic Sans MS" panose="030F0702030302020204" pitchFamily="66" charset="0"/>
              </a:rPr>
              <a:t> والمزمور </a:t>
            </a:r>
            <a:r>
              <a:rPr lang="ar-JO" sz="2400" b="1" dirty="0">
                <a:latin typeface="Comic Sans MS" panose="030F0702030302020204" pitchFamily="66" charset="0"/>
              </a:rPr>
              <a:t>45:</a:t>
            </a:r>
            <a:r>
              <a:rPr lang="ar-JO" sz="2800" b="1" dirty="0">
                <a:latin typeface="Comic Sans MS" panose="030F0702030302020204" pitchFamily="66" charset="0"/>
              </a:rPr>
              <a:t> </a:t>
            </a:r>
            <a:r>
              <a:rPr lang="ar-JO" sz="2400" b="1" dirty="0">
                <a:latin typeface="Comic Sans MS" panose="030F0702030302020204" pitchFamily="66" charset="0"/>
              </a:rPr>
              <a:t>7</a:t>
            </a:r>
            <a:r>
              <a:rPr lang="ar-JO" sz="2800" b="1" dirty="0">
                <a:latin typeface="Comic Sans MS" panose="030F0702030302020204" pitchFamily="66" charset="0"/>
              </a:rPr>
              <a:t> حول ما </a:t>
            </a:r>
            <a:endParaRPr lang="en-US" sz="2800" b="1" dirty="0">
              <a:latin typeface="Comic Sans MS" panose="030F0702030302020204" pitchFamily="66" charset="0"/>
            </a:endParaRPr>
          </a:p>
          <a:p>
            <a:pPr algn="r" rtl="1"/>
            <a:r>
              <a:rPr lang="en-US" sz="2800" b="1" dirty="0">
                <a:latin typeface="Comic Sans MS" panose="030F0702030302020204" pitchFamily="66" charset="0"/>
              </a:rPr>
              <a:t>  </a:t>
            </a:r>
            <a:r>
              <a:rPr lang="ar-JO" sz="2800" b="1" dirty="0">
                <a:latin typeface="Comic Sans MS" panose="030F0702030302020204" pitchFamily="66" charset="0"/>
              </a:rPr>
              <a:t>يحبه؟ ما الذي يبغضه؟ بسبب هذا، ما الذي مسحه الله به؟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79482D-96D3-4C32-B5B7-BA4E05FD5565}"/>
              </a:ext>
            </a:extLst>
          </p:cNvPr>
          <p:cNvSpPr txBox="1"/>
          <p:nvPr/>
        </p:nvSpPr>
        <p:spPr>
          <a:xfrm>
            <a:off x="548131" y="595419"/>
            <a:ext cx="8047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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تدل كلمة</a:t>
            </a:r>
            <a:r>
              <a:rPr lang="ar-JO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  <a:t> "عرش" على "المُلك أو الحكم"</a:t>
            </a:r>
          </a:p>
          <a:p>
            <a:pPr algn="r" rtl="1"/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إلى متى سيدوم حكم الله؟</a:t>
            </a:r>
            <a:br>
              <a:rPr lang="ar-JO" sz="2800" b="1" dirty="0">
                <a:effectLst/>
                <a:latin typeface="Comic Sans MS" panose="030F0702030302020204" pitchFamily="66" charset="0"/>
                <a:sym typeface="Wingdings" panose="05000000000000000000" pitchFamily="2" charset="2"/>
              </a:rPr>
            </a:b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95D5D0-D274-44D9-A502-3FBC4EDD5E7F}"/>
              </a:ext>
            </a:extLst>
          </p:cNvPr>
          <p:cNvSpPr txBox="1"/>
          <p:nvPr/>
        </p:nvSpPr>
        <p:spPr>
          <a:xfrm>
            <a:off x="522964" y="1560532"/>
            <a:ext cx="80597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معنى "القضيب" السلطة الملكية أو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العظيمة"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. </a:t>
            </a:r>
            <a:endParaRPr lang="ar-JO" sz="2800" b="1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r" rtl="1"/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   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كيف تصف هذه الآية قضيب</a:t>
            </a:r>
            <a:r>
              <a:rPr lang="ar-JO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 ملكه</a:t>
            </a:r>
            <a:r>
              <a:rPr lang="ar-SA" sz="2800" b="1" dirty="0">
                <a:latin typeface="Comic Sans MS" panose="030F0702030302020204" pitchFamily="66" charset="0"/>
                <a:sym typeface="Wingdings" panose="05000000000000000000" pitchFamily="2" charset="2"/>
              </a:rPr>
              <a:t>؟</a:t>
            </a:r>
            <a:endParaRPr lang="en-US" sz="2800" b="1" dirty="0">
              <a:effectLst/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734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50551-37ED-4423-BE06-C5DE55731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6" t="7660" r="16842" b="4152"/>
          <a:stretch/>
        </p:blipFill>
        <p:spPr>
          <a:xfrm>
            <a:off x="204536" y="216568"/>
            <a:ext cx="8771021" cy="64368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B2D753-BE8D-4DB7-ADB3-9077BCBD859B}"/>
              </a:ext>
            </a:extLst>
          </p:cNvPr>
          <p:cNvSpPr txBox="1"/>
          <p:nvPr/>
        </p:nvSpPr>
        <p:spPr>
          <a:xfrm>
            <a:off x="505325" y="5625769"/>
            <a:ext cx="8133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30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اقرأ عبرانيين </a:t>
            </a:r>
            <a:r>
              <a:rPr lang="ar-JO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12: 2</a:t>
            </a:r>
          </a:p>
          <a:p>
            <a:pPr algn="ctr"/>
            <a:r>
              <a:rPr lang="ar-JO" sz="30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لماذا احتمل يسوع الصليب؟</a:t>
            </a:r>
            <a:endParaRPr lang="en-US" sz="30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56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3630</TotalTime>
  <Words>751</Words>
  <Application>Microsoft Office PowerPoint</Application>
  <PresentationFormat>On-screen Show (4:3)</PresentationFormat>
  <Paragraphs>64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Martin</dc:creator>
  <cp:lastModifiedBy>David Martin</cp:lastModifiedBy>
  <cp:revision>158</cp:revision>
  <dcterms:created xsi:type="dcterms:W3CDTF">2018-11-03T19:46:48Z</dcterms:created>
  <dcterms:modified xsi:type="dcterms:W3CDTF">2018-11-24T03:25:59Z</dcterms:modified>
</cp:coreProperties>
</file>