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81" r:id="rId3"/>
    <p:sldId id="297" r:id="rId4"/>
    <p:sldId id="309" r:id="rId5"/>
    <p:sldId id="296" r:id="rId6"/>
    <p:sldId id="256" r:id="rId7"/>
    <p:sldId id="298" r:id="rId8"/>
    <p:sldId id="282" r:id="rId9"/>
    <p:sldId id="299" r:id="rId10"/>
    <p:sldId id="283" r:id="rId11"/>
    <p:sldId id="302" r:id="rId12"/>
    <p:sldId id="284" r:id="rId13"/>
    <p:sldId id="301" r:id="rId14"/>
    <p:sldId id="285" r:id="rId15"/>
    <p:sldId id="300" r:id="rId16"/>
    <p:sldId id="286" r:id="rId17"/>
    <p:sldId id="303" r:id="rId18"/>
    <p:sldId id="287" r:id="rId19"/>
    <p:sldId id="304" r:id="rId20"/>
    <p:sldId id="306" r:id="rId21"/>
    <p:sldId id="310" r:id="rId22"/>
    <p:sldId id="312" r:id="rId23"/>
    <p:sldId id="307" r:id="rId24"/>
    <p:sldId id="311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2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32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1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0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1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2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0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3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9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2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4D0CF-4266-49FF-AF3D-CB20B05F2FC9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10FD1-84B4-4441-887A-34C5EB89F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6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6CD7B0-B403-4EE4-AB72-4395249F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787"/>
            <a:ext cx="9129320" cy="6086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C671A-3F34-49C6-A21C-ED6ED2FE6524}"/>
              </a:ext>
            </a:extLst>
          </p:cNvPr>
          <p:cNvSpPr txBox="1"/>
          <p:nvPr/>
        </p:nvSpPr>
        <p:spPr>
          <a:xfrm>
            <a:off x="2659310" y="1812022"/>
            <a:ext cx="348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المزمور </a:t>
            </a:r>
            <a:r>
              <a:rPr kumimoji="0" lang="ar-SA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587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512A8-43D6-4839-8EED-D1727003F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5" t="7635" r="16973" b="4454"/>
          <a:stretch/>
        </p:blipFill>
        <p:spPr>
          <a:xfrm>
            <a:off x="209459" y="134223"/>
            <a:ext cx="8766761" cy="65266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06CBC-5396-4F2E-ADF1-F6494F31A4B4}"/>
              </a:ext>
            </a:extLst>
          </p:cNvPr>
          <p:cNvSpPr txBox="1"/>
          <p:nvPr/>
        </p:nvSpPr>
        <p:spPr>
          <a:xfrm>
            <a:off x="1707709" y="6075225"/>
            <a:ext cx="5931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اقرأ متى </a:t>
            </a:r>
            <a:r>
              <a:rPr lang="ar-SA" sz="24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1: 18-25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 لتكتشف هدف ولادة يسوع.</a:t>
            </a:r>
          </a:p>
        </p:txBody>
      </p:sp>
    </p:spTree>
    <p:extLst>
      <p:ext uri="{BB962C8B-B14F-4D97-AF65-F5344CB8AC3E}">
        <p14:creationId xmlns:p14="http://schemas.microsoft.com/office/powerpoint/2010/main" val="10709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688CE-FCD2-4042-9952-468FDD55D515}"/>
              </a:ext>
            </a:extLst>
          </p:cNvPr>
          <p:cNvSpPr txBox="1"/>
          <p:nvPr/>
        </p:nvSpPr>
        <p:spPr>
          <a:xfrm>
            <a:off x="3070371" y="382012"/>
            <a:ext cx="60933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	"لاَ تَتَبَاعَدْ عَنِّي، لأَنَّ الضِّيقَ قَرِيبٌ، لأَنَّهُ لاَ مُعِينَ. أَحَاطَتْ بِي ثِيرَانٌ كَثِيرَةٌ. أَقْوِيَاءُ بَاشَانَ </a:t>
            </a:r>
            <a:r>
              <a:rPr lang="ar-SA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اكْتَنَفَتْنِي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فَغَرُوا عَلَيَّ أَفْوَاهَهُمْ كَأَسَدٍ مُفْتَرِسٍ مُزَمْجِرٍ." </a:t>
            </a:r>
          </a:p>
        </p:txBody>
      </p:sp>
    </p:spTree>
    <p:extLst>
      <p:ext uri="{BB962C8B-B14F-4D97-AF65-F5344CB8AC3E}">
        <p14:creationId xmlns:p14="http://schemas.microsoft.com/office/powerpoint/2010/main" val="158190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138B51-20E8-429B-8FDC-76F77CF55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5" t="7258" r="17064" b="4128"/>
          <a:stretch/>
        </p:blipFill>
        <p:spPr>
          <a:xfrm>
            <a:off x="184424" y="207137"/>
            <a:ext cx="8775152" cy="64704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341894-315E-4AF8-9BB0-66849CAE0FF5}"/>
              </a:ext>
            </a:extLst>
          </p:cNvPr>
          <p:cNvSpPr txBox="1"/>
          <p:nvPr/>
        </p:nvSpPr>
        <p:spPr>
          <a:xfrm>
            <a:off x="931177" y="5696756"/>
            <a:ext cx="7147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كيف تألم يسوع على يد الجنود الرومان الذين اجتمعوا حوله 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(</a:t>
            </a: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متى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27: 27-31)؟</a:t>
            </a:r>
          </a:p>
        </p:txBody>
      </p:sp>
    </p:spTree>
    <p:extLst>
      <p:ext uri="{BB962C8B-B14F-4D97-AF65-F5344CB8AC3E}">
        <p14:creationId xmlns:p14="http://schemas.microsoft.com/office/powerpoint/2010/main" val="9179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DE340F-5B78-443F-9E95-A9DAA03B9F7D}"/>
              </a:ext>
            </a:extLst>
          </p:cNvPr>
          <p:cNvSpPr txBox="1"/>
          <p:nvPr/>
        </p:nvSpPr>
        <p:spPr>
          <a:xfrm>
            <a:off x="3481430" y="812381"/>
            <a:ext cx="50417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"كَالْمَاءِ انْسَكَبْتُ. انْفَصَلَتْ كُلُّ عِظَامِي. صَارَ قَلْبِي كَالشَّمْعِ. قَدْ ذَابَ فِي وَسَطِ أَمْعَائِي. يَبِسَتْ مِثْلَ شَقْفَةٍ قُوَّتِي، وَلَصِقَ لِسَانِي بِحَنَكِي، وَإِلَى تُرَابِ الْمَوْتِ تَضَعُنِي."</a:t>
            </a:r>
          </a:p>
        </p:txBody>
      </p:sp>
    </p:spTree>
    <p:extLst>
      <p:ext uri="{BB962C8B-B14F-4D97-AF65-F5344CB8AC3E}">
        <p14:creationId xmlns:p14="http://schemas.microsoft.com/office/powerpoint/2010/main" val="2402454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91138-B183-434E-BBBE-532AB5D5A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22" t="6819" r="16972" b="4455"/>
          <a:stretch/>
        </p:blipFill>
        <p:spPr>
          <a:xfrm>
            <a:off x="151002" y="218113"/>
            <a:ext cx="8791663" cy="64763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71521E-CE58-4B08-A0C7-357937613D99}"/>
              </a:ext>
            </a:extLst>
          </p:cNvPr>
          <p:cNvSpPr txBox="1"/>
          <p:nvPr/>
        </p:nvSpPr>
        <p:spPr>
          <a:xfrm>
            <a:off x="-331167" y="312467"/>
            <a:ext cx="763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بحسب هذه الآيات ما الذي قاله يسوع عن موته؟ </a:t>
            </a:r>
            <a:endParaRPr kumimoji="0" lang="en-US" sz="2800" b="1" i="0" u="none" strike="noStrike" kern="1200" normalizeH="0" baseline="0" noProof="0" dirty="0">
              <a:effectLst>
                <a:glow rad="2159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A202F-A9E6-48E8-8D95-2CAD57129C93}"/>
              </a:ext>
            </a:extLst>
          </p:cNvPr>
          <p:cNvSpPr txBox="1"/>
          <p:nvPr/>
        </p:nvSpPr>
        <p:spPr>
          <a:xfrm>
            <a:off x="3162292" y="1358907"/>
            <a:ext cx="281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يوحنا</a:t>
            </a:r>
            <a:r>
              <a:rPr lang="ar-SA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10: 11-18</a:t>
            </a:r>
            <a:endParaRPr kumimoji="0" lang="en-US" sz="2400" b="1" i="0" u="none" strike="noStrike" kern="1200" normalizeH="0" baseline="0" noProof="0" dirty="0">
              <a:effectLst>
                <a:glow rad="2159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C2FE3-BD7A-47DE-832B-D44CD52F9E52}"/>
              </a:ext>
            </a:extLst>
          </p:cNvPr>
          <p:cNvSpPr txBox="1"/>
          <p:nvPr/>
        </p:nvSpPr>
        <p:spPr>
          <a:xfrm>
            <a:off x="3162292" y="835687"/>
            <a:ext cx="281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متى</a:t>
            </a:r>
            <a:r>
              <a:rPr lang="ar-SA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26: 53</a:t>
            </a:r>
            <a:endParaRPr kumimoji="0" lang="en-US" sz="2400" b="1" i="0" u="none" strike="noStrike" kern="1200" normalizeH="0" baseline="0" noProof="0" dirty="0">
              <a:effectLst>
                <a:glow rad="2159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AF6ADE-B496-4820-A705-A2A8630064D2}"/>
              </a:ext>
            </a:extLst>
          </p:cNvPr>
          <p:cNvSpPr txBox="1"/>
          <p:nvPr/>
        </p:nvSpPr>
        <p:spPr>
          <a:xfrm>
            <a:off x="3347206" y="898584"/>
            <a:ext cx="5455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"لأَنَّهُ قَدْ أَحَاطَتْ بِي كِلاَبٌ. جَمَاعَةٌ مِنَ الأَشْرَارِ </a:t>
            </a:r>
            <a:r>
              <a:rPr lang="ar-SA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اكْتَنَفَتْنِي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ثَقَبُوا يَدَيَّ وَرِجْلَيَّ. أُحْصِي كُلَّ عِظَامِي، وَهُمْ يَنْظُرُونَ وَيَتَفَرَّسُونَ فِيَّ."</a:t>
            </a:r>
          </a:p>
        </p:txBody>
      </p:sp>
    </p:spTree>
    <p:extLst>
      <p:ext uri="{BB962C8B-B14F-4D97-AF65-F5344CB8AC3E}">
        <p14:creationId xmlns:p14="http://schemas.microsoft.com/office/powerpoint/2010/main" val="301056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hand&#10;&#10;Description generated with high confidence">
            <a:extLst>
              <a:ext uri="{FF2B5EF4-FFF2-40B4-BE49-F238E27FC236}">
                <a16:creationId xmlns:a16="http://schemas.microsoft.com/office/drawing/2014/main" id="{789B5F01-9C34-4BA2-8071-CE7B2AFD34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9" r="358"/>
          <a:stretch/>
        </p:blipFill>
        <p:spPr>
          <a:xfrm>
            <a:off x="194257" y="203433"/>
            <a:ext cx="8748401" cy="64511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C1A2A6-A8D7-4D3A-8F11-5AD84B77A876}"/>
              </a:ext>
            </a:extLst>
          </p:cNvPr>
          <p:cNvSpPr txBox="1"/>
          <p:nvPr/>
        </p:nvSpPr>
        <p:spPr>
          <a:xfrm>
            <a:off x="-63527" y="4430591"/>
            <a:ext cx="877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بحسب هذه الآيات لماذا ثقبوا يسوع؟</a:t>
            </a:r>
            <a:endParaRPr kumimoji="0" lang="en-US" sz="2800" b="1" i="0" u="none" strike="noStrike" kern="1200" normalizeH="0" baseline="0" noProof="0" dirty="0">
              <a:effectLst>
                <a:glow rad="1397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EB21C-3DE7-47DC-913A-0B32F199635E}"/>
              </a:ext>
            </a:extLst>
          </p:cNvPr>
          <p:cNvSpPr txBox="1"/>
          <p:nvPr/>
        </p:nvSpPr>
        <p:spPr>
          <a:xfrm>
            <a:off x="1464077" y="5019359"/>
            <a:ext cx="677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إشعياء</a:t>
            </a:r>
            <a:r>
              <a:rPr lang="ar-SA" sz="24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53: 4-7، 10-12</a:t>
            </a:r>
            <a:endParaRPr kumimoji="0" lang="en-US" sz="2400" b="1" i="0" u="none" strike="noStrike" kern="1200" normalizeH="0" baseline="0" noProof="0" dirty="0">
              <a:effectLst>
                <a:glow rad="1397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310B2-E377-4A0D-9182-42C53241E5DC}"/>
              </a:ext>
            </a:extLst>
          </p:cNvPr>
          <p:cNvSpPr txBox="1"/>
          <p:nvPr/>
        </p:nvSpPr>
        <p:spPr>
          <a:xfrm>
            <a:off x="1464077" y="5542579"/>
            <a:ext cx="677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4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1 </a:t>
            </a:r>
            <a:r>
              <a:rPr lang="ar-SA" sz="2800" b="1" dirty="0" err="1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كورنثوس</a:t>
            </a:r>
            <a:r>
              <a:rPr lang="ar-SA" sz="24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15: 3، 4</a:t>
            </a:r>
            <a:endParaRPr kumimoji="0" lang="en-US" sz="2400" b="1" i="0" u="none" strike="noStrike" kern="1200" normalizeH="0" baseline="0" noProof="0" dirty="0">
              <a:effectLst>
                <a:glow rad="1397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14E0BE-6BAD-4760-8CEF-C0862245CB10}"/>
              </a:ext>
            </a:extLst>
          </p:cNvPr>
          <p:cNvSpPr txBox="1"/>
          <p:nvPr/>
        </p:nvSpPr>
        <p:spPr>
          <a:xfrm>
            <a:off x="1464077" y="6065799"/>
            <a:ext cx="677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4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2 </a:t>
            </a:r>
            <a:r>
              <a:rPr lang="ar-SA" sz="2800" b="1" dirty="0" err="1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كورنثوس</a:t>
            </a:r>
            <a:r>
              <a:rPr lang="ar-SA" sz="2400" b="1" dirty="0">
                <a:effectLst>
                  <a:glow rad="1397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5: 18-21</a:t>
            </a:r>
            <a:endParaRPr kumimoji="0" lang="en-US" sz="2400" b="1" i="0" u="none" strike="noStrike" kern="1200" normalizeH="0" baseline="0" noProof="0" dirty="0">
              <a:effectLst>
                <a:glow rad="1397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6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2E4CE-5060-43E6-82CD-1548FE53F133}"/>
              </a:ext>
            </a:extLst>
          </p:cNvPr>
          <p:cNvSpPr txBox="1"/>
          <p:nvPr/>
        </p:nvSpPr>
        <p:spPr>
          <a:xfrm>
            <a:off x="2407640" y="1432813"/>
            <a:ext cx="662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"يَقْسِمُونَ ثِيَابِي بَيْنَهُمْ، وَعَلَى لِبَاسِي يَقْتَرِعُونَ." </a:t>
            </a:r>
            <a:endParaRPr kumimoji="0" lang="en-US" sz="2800" b="1" i="0" u="none" strike="noStrike" kern="1200" normalizeH="0" baseline="0" noProof="0" dirty="0">
              <a:solidFill>
                <a:schemeClr val="bg1"/>
              </a:solidFill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66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C2F5F0-D710-44F9-884F-60470C712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5" t="7425" r="16972" b="3640"/>
          <a:stretch/>
        </p:blipFill>
        <p:spPr>
          <a:xfrm>
            <a:off x="163584" y="182126"/>
            <a:ext cx="8816829" cy="64871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75594-40D6-4045-99B9-8890A6E533F9}"/>
              </a:ext>
            </a:extLst>
          </p:cNvPr>
          <p:cNvSpPr txBox="1"/>
          <p:nvPr/>
        </p:nvSpPr>
        <p:spPr>
          <a:xfrm>
            <a:off x="205261" y="350346"/>
            <a:ext cx="8775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ما الذي فعلوه بلباس يسوع؟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يوحنا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19: 23-24)</a:t>
            </a:r>
          </a:p>
        </p:txBody>
      </p:sp>
    </p:spTree>
    <p:extLst>
      <p:ext uri="{BB962C8B-B14F-4D97-AF65-F5344CB8AC3E}">
        <p14:creationId xmlns:p14="http://schemas.microsoft.com/office/powerpoint/2010/main" val="20915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58FBAD-2410-4BA8-9349-BD30C405EEEF}"/>
              </a:ext>
            </a:extLst>
          </p:cNvPr>
          <p:cNvSpPr txBox="1"/>
          <p:nvPr/>
        </p:nvSpPr>
        <p:spPr>
          <a:xfrm>
            <a:off x="847921" y="282447"/>
            <a:ext cx="7448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"أَمَّا أَنْتَ يَا رَبُّ، فَلاَ تَبْعُدْ. يَا قُوَّتِي، أَسْرِعْ إِلَى نُصْرَتِي. أَنْقِذْ مِنَ السَّيْفِ نَفْسِي. مِنْ يَدِ الْكَلْبِ وَحِيدَتِي. </a:t>
            </a:r>
            <a:b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	خَلِّصْنِي مِنْ فَمِ الأَسَدِ، وَمِنْ قُرُونِ بَقَرِ الْوَحْشِ اسْتَجِبْ لِي."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EDD64-E348-4376-8ECA-A11A9F866CBA}"/>
              </a:ext>
            </a:extLst>
          </p:cNvPr>
          <p:cNvSpPr txBox="1"/>
          <p:nvPr/>
        </p:nvSpPr>
        <p:spPr>
          <a:xfrm>
            <a:off x="4328719" y="2700033"/>
            <a:ext cx="44797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"مِنْ قِبَلِكَ تَسْبِيحِي فِي الْجَمَاعَةِ الْعَظِيمَةِ. أُوفِي بِنُذُورِي قُدَّامَ </a:t>
            </a:r>
            <a:r>
              <a:rPr lang="ar-SA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خَائِفِيهِ</a:t>
            </a:r>
            <a:r>
              <a:rPr lang="ar-JO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يَأْكُلُ الْوُدَعَاءُ وَيَشْبَعُونَ. يُسَبِّحُ الرَّبَّ طَالِبُوهُ. تَحْيَا قُلُوبُكُمْ إِلَى الأَبَدِ."</a:t>
            </a:r>
          </a:p>
        </p:txBody>
      </p:sp>
    </p:spTree>
    <p:extLst>
      <p:ext uri="{BB962C8B-B14F-4D97-AF65-F5344CB8AC3E}">
        <p14:creationId xmlns:p14="http://schemas.microsoft.com/office/powerpoint/2010/main" val="160926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C3288CA9-489B-437F-A830-789CA6D7B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9" r="5610" b="-1"/>
          <a:stretch/>
        </p:blipFill>
        <p:spPr>
          <a:xfrm>
            <a:off x="-1" y="10"/>
            <a:ext cx="9144000" cy="6857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4A7017-411E-4BB3-8482-402678E9C1AA}"/>
              </a:ext>
            </a:extLst>
          </p:cNvPr>
          <p:cNvSpPr txBox="1"/>
          <p:nvPr/>
        </p:nvSpPr>
        <p:spPr>
          <a:xfrm>
            <a:off x="4272146" y="2393060"/>
            <a:ext cx="4507245" cy="2264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685800" rtl="1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ar-JO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كتب داود هذا المزمور ليخبر فيه عن الوقت </a:t>
            </a:r>
            <a:r>
              <a:rPr kumimoji="0" lang="ar-SA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الذي </a:t>
            </a:r>
            <a:r>
              <a:rPr kumimoji="0" lang="ar-JO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كان</a:t>
            </a:r>
            <a:r>
              <a:rPr kumimoji="0" lang="ar-SA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فيه</a:t>
            </a:r>
            <a:r>
              <a:rPr kumimoji="0" lang="ar-JO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محاطاً بأعدائه ويواجه الموت</a:t>
            </a:r>
            <a:r>
              <a:rPr kumimoji="0" lang="ar-SA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. عندها </a:t>
            </a:r>
            <a:r>
              <a:rPr kumimoji="0" lang="ar-JO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شعر بالترك</a:t>
            </a:r>
            <a:r>
              <a:rPr kumimoji="0" lang="ar-SA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ar-JO" sz="2800" i="0" u="none" strike="noStrike" kern="1200" normalizeH="0" baseline="0" noProof="0" dirty="0"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توسل إلى الله لينقذه. استجيبت صلاته وأعلن هذا للعالم. </a:t>
            </a:r>
          </a:p>
          <a:p>
            <a:pPr marL="0" marR="0" lvl="0" indent="0" algn="r" defTabSz="685800" rtl="1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ar-JO" sz="2800" i="0" u="none" strike="noStrike" kern="1200" normalizeH="0" baseline="0" noProof="0" dirty="0"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marR="0" lvl="0" indent="0" algn="r" defTabSz="685800" rtl="1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ar-JO" sz="2800" dirty="0">
                <a:latin typeface="Comic Sans MS" panose="030F0702030302020204" pitchFamily="66" charset="0"/>
                <a:ea typeface="+mj-ea"/>
                <a:cs typeface="+mj-cs"/>
              </a:rPr>
              <a:t>بعد الف سنة، شعر يسوع بنفس الشيء عندما كان يواجه الموت الرهيب، و</a:t>
            </a:r>
            <a:r>
              <a:rPr lang="ar-SA" sz="2800" dirty="0">
                <a:latin typeface="Comic Sans MS" panose="030F0702030302020204" pitchFamily="66" charset="0"/>
                <a:ea typeface="+mj-ea"/>
                <a:cs typeface="+mj-cs"/>
              </a:rPr>
              <a:t>أ</a:t>
            </a:r>
            <a:r>
              <a:rPr lang="ar-JO" sz="2800" dirty="0">
                <a:latin typeface="Comic Sans MS" panose="030F0702030302020204" pitchFamily="66" charset="0"/>
                <a:ea typeface="+mj-ea"/>
                <a:cs typeface="+mj-cs"/>
              </a:rPr>
              <a:t>صبح تحقيقاً لهذه الآيات. اقرأ عن هذا الحدث في مرقس 15. </a:t>
            </a:r>
            <a:endParaRPr lang="en-US" sz="2800" dirty="0"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26D9126-4D1A-435C-92FD-2EFD34104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077098"/>
            <a:ext cx="4083198" cy="4780901"/>
          </a:xfrm>
          <a:custGeom>
            <a:avLst/>
            <a:gdLst>
              <a:gd name="connsiteX0" fmla="*/ 2098246 w 5444264"/>
              <a:gd name="connsiteY0" fmla="*/ 0 h 6374535"/>
              <a:gd name="connsiteX1" fmla="*/ 5444264 w 5444264"/>
              <a:gd name="connsiteY1" fmla="*/ 3346018 h 6374535"/>
              <a:gd name="connsiteX2" fmla="*/ 3693157 w 5444264"/>
              <a:gd name="connsiteY2" fmla="*/ 6288190 h 6374535"/>
              <a:gd name="connsiteX3" fmla="*/ 3513916 w 5444264"/>
              <a:gd name="connsiteY3" fmla="*/ 6374535 h 6374535"/>
              <a:gd name="connsiteX4" fmla="*/ 674773 w 5444264"/>
              <a:gd name="connsiteY4" fmla="*/ 6374535 h 6374535"/>
              <a:gd name="connsiteX5" fmla="*/ 432743 w 5444264"/>
              <a:gd name="connsiteY5" fmla="*/ 6248727 h 6374535"/>
              <a:gd name="connsiteX6" fmla="*/ 194223 w 5444264"/>
              <a:gd name="connsiteY6" fmla="*/ 6097845 h 6374535"/>
              <a:gd name="connsiteX7" fmla="*/ 0 w 5444264"/>
              <a:gd name="connsiteY7" fmla="*/ 5950784 h 6374535"/>
              <a:gd name="connsiteX8" fmla="*/ 0 w 5444264"/>
              <a:gd name="connsiteY8" fmla="*/ 741253 h 6374535"/>
              <a:gd name="connsiteX9" fmla="*/ 194222 w 5444264"/>
              <a:gd name="connsiteY9" fmla="*/ 594191 h 6374535"/>
              <a:gd name="connsiteX10" fmla="*/ 2098246 w 5444264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4264" h="6374535">
                <a:moveTo>
                  <a:pt x="2098246" y="0"/>
                </a:moveTo>
                <a:cubicBezTo>
                  <a:pt x="3946201" y="0"/>
                  <a:pt x="5444264" y="1498063"/>
                  <a:pt x="5444264" y="3346018"/>
                </a:cubicBezTo>
                <a:cubicBezTo>
                  <a:pt x="5444264" y="4616487"/>
                  <a:pt x="4736195" y="5721578"/>
                  <a:pt x="3693157" y="6288190"/>
                </a:cubicBezTo>
                <a:lnTo>
                  <a:pt x="3513916" y="6374535"/>
                </a:lnTo>
                <a:lnTo>
                  <a:pt x="674773" y="6374535"/>
                </a:lnTo>
                <a:lnTo>
                  <a:pt x="432743" y="6248727"/>
                </a:lnTo>
                <a:cubicBezTo>
                  <a:pt x="351001" y="6201724"/>
                  <a:pt x="271431" y="6151368"/>
                  <a:pt x="194223" y="6097845"/>
                </a:cubicBezTo>
                <a:lnTo>
                  <a:pt x="0" y="5950784"/>
                </a:lnTo>
                <a:lnTo>
                  <a:pt x="0" y="741253"/>
                </a:lnTo>
                <a:lnTo>
                  <a:pt x="194222" y="594191"/>
                </a:lnTo>
                <a:cubicBezTo>
                  <a:pt x="734681" y="219535"/>
                  <a:pt x="1390826" y="0"/>
                  <a:pt x="209824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8764" y="-5"/>
            <a:ext cx="3921005" cy="220003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picture containing person, man, outdoor&#10;&#10;Description generated with very high confidence">
            <a:extLst>
              <a:ext uri="{FF2B5EF4-FFF2-40B4-BE49-F238E27FC236}">
                <a16:creationId xmlns:a16="http://schemas.microsoft.com/office/drawing/2014/main" id="{D48B4AEF-B7A4-4697-8135-F945E36B3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710"/>
          <a:stretch/>
        </p:blipFill>
        <p:spPr>
          <a:xfrm>
            <a:off x="4192800" y="-6"/>
            <a:ext cx="3632931" cy="2055986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13" name="Picture 12" descr="A person wearing a hat&#10;&#10;Description generated with very high confidence">
            <a:extLst>
              <a:ext uri="{FF2B5EF4-FFF2-40B4-BE49-F238E27FC236}">
                <a16:creationId xmlns:a16="http://schemas.microsoft.com/office/drawing/2014/main" id="{8312ED0A-1833-4C61-9FDE-928CDB6E0B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0" b="1"/>
          <a:stretch/>
        </p:blipFill>
        <p:spPr>
          <a:xfrm>
            <a:off x="20" y="2200028"/>
            <a:ext cx="3960247" cy="4657972"/>
          </a:xfrm>
          <a:custGeom>
            <a:avLst/>
            <a:gdLst>
              <a:gd name="connsiteX0" fmla="*/ 2098244 w 5280356"/>
              <a:gd name="connsiteY0" fmla="*/ 0 h 6210629"/>
              <a:gd name="connsiteX1" fmla="*/ 5280356 w 5280356"/>
              <a:gd name="connsiteY1" fmla="*/ 3182112 h 6210629"/>
              <a:gd name="connsiteX2" fmla="*/ 3336866 w 5280356"/>
              <a:gd name="connsiteY2" fmla="*/ 6114158 h 6210629"/>
              <a:gd name="connsiteX3" fmla="*/ 3073287 w 5280356"/>
              <a:gd name="connsiteY3" fmla="*/ 6210629 h 6210629"/>
              <a:gd name="connsiteX4" fmla="*/ 1128432 w 5280356"/>
              <a:gd name="connsiteY4" fmla="*/ 6210629 h 6210629"/>
              <a:gd name="connsiteX5" fmla="*/ 1004127 w 5280356"/>
              <a:gd name="connsiteY5" fmla="*/ 6171135 h 6210629"/>
              <a:gd name="connsiteX6" fmla="*/ 74125 w 5280356"/>
              <a:gd name="connsiteY6" fmla="*/ 5637585 h 6210629"/>
              <a:gd name="connsiteX7" fmla="*/ 0 w 5280356"/>
              <a:gd name="connsiteY7" fmla="*/ 5570216 h 6210629"/>
              <a:gd name="connsiteX8" fmla="*/ 0 w 5280356"/>
              <a:gd name="connsiteY8" fmla="*/ 794009 h 6210629"/>
              <a:gd name="connsiteX9" fmla="*/ 74125 w 5280356"/>
              <a:gd name="connsiteY9" fmla="*/ 726640 h 6210629"/>
              <a:gd name="connsiteX10" fmla="*/ 2098244 w 5280356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0356" h="6210629">
                <a:moveTo>
                  <a:pt x="2098244" y="0"/>
                </a:moveTo>
                <a:cubicBezTo>
                  <a:pt x="3855676" y="0"/>
                  <a:pt x="5280356" y="1424680"/>
                  <a:pt x="5280356" y="3182112"/>
                </a:cubicBezTo>
                <a:cubicBezTo>
                  <a:pt x="5280356" y="4500186"/>
                  <a:pt x="4478974" y="5631087"/>
                  <a:pt x="3336866" y="6114158"/>
                </a:cubicBezTo>
                <a:lnTo>
                  <a:pt x="3073287" y="6210629"/>
                </a:lnTo>
                <a:lnTo>
                  <a:pt x="1128432" y="6210629"/>
                </a:lnTo>
                <a:lnTo>
                  <a:pt x="1004127" y="6171135"/>
                </a:lnTo>
                <a:cubicBezTo>
                  <a:pt x="662964" y="6046219"/>
                  <a:pt x="349154" y="5864559"/>
                  <a:pt x="74125" y="5637585"/>
                </a:cubicBezTo>
                <a:lnTo>
                  <a:pt x="0" y="5570216"/>
                </a:lnTo>
                <a:lnTo>
                  <a:pt x="0" y="794009"/>
                </a:lnTo>
                <a:lnTo>
                  <a:pt x="74125" y="726640"/>
                </a:lnTo>
                <a:cubicBezTo>
                  <a:pt x="624182" y="272693"/>
                  <a:pt x="1329368" y="0"/>
                  <a:pt x="209824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F834A-0F92-4225-87EB-FA04521DB4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0" b="91204" l="29375" r="54323">
                        <a14:foregroundMark x1="34427" y1="40833" x2="32135" y2="72315"/>
                        <a14:foregroundMark x1="52500" y1="53426" x2="41719" y2="69722"/>
                        <a14:foregroundMark x1="40833" y1="91204" x2="48906" y2="75093"/>
                        <a14:foregroundMark x1="29792" y1="88981" x2="39531" y2="74259"/>
                        <a14:foregroundMark x1="29531" y1="45185" x2="33490" y2="50278"/>
                        <a14:foregroundMark x1="30625" y1="89444" x2="32135" y2="91204"/>
                        <a14:foregroundMark x1="29740" y1="87778" x2="30729" y2="84074"/>
                        <a14:foregroundMark x1="49531" y1="87130" x2="43125" y2="83241"/>
                        <a14:foregroundMark x1="54219" y1="72778" x2="45208" y2="83889"/>
                        <a14:foregroundMark x1="52135" y1="81111" x2="42656" y2="86019"/>
                        <a14:foregroundMark x1="53854" y1="61204" x2="53854" y2="63704"/>
                        <a14:foregroundMark x1="50625" y1="49352" x2="51354" y2="52593"/>
                        <a14:foregroundMark x1="42135" y1="40185" x2="44010" y2="41944"/>
                        <a14:foregroundMark x1="38073" y1="40000" x2="40000" y2="41111"/>
                        <a14:foregroundMark x1="35938" y1="40185" x2="37969" y2="43148"/>
                        <a14:foregroundMark x1="33385" y1="41481" x2="30625" y2="47963"/>
                        <a14:foregroundMark x1="31354" y1="43796" x2="30573" y2="46389"/>
                        <a14:foregroundMark x1="29427" y1="46389" x2="29531" y2="48148"/>
                        <a14:foregroundMark x1="46042" y1="42778" x2="49063" y2="45185"/>
                        <a14:foregroundMark x1="48906" y1="46574" x2="50104" y2="47963"/>
                        <a14:foregroundMark x1="53021" y1="56111" x2="53490" y2="59907"/>
                        <a14:foregroundMark x1="54323" y1="65278" x2="53750" y2="70370"/>
                        <a14:foregroundMark x1="53385" y1="76389" x2="50625" y2="80000"/>
                        <a14:foregroundMark x1="51198" y1="83426" x2="48073" y2="86204"/>
                        <a14:foregroundMark x1="48333" y1="88148" x2="45885" y2="90556"/>
                        <a14:foregroundMark x1="29375" y1="88148" x2="30104" y2="86944"/>
                        <a14:backgroundMark x1="48906" y1="45093" x2="49010" y2="45093"/>
                        <a14:backgroundMark x1="49063" y1="45185" x2="49063" y2="45185"/>
                        <a14:backgroundMark x1="48906" y1="44907" x2="48906" y2="44907"/>
                        <a14:backgroundMark x1="48802" y1="44907" x2="48802" y2="44907"/>
                      </a14:backgroundRemoval>
                    </a14:imgEffect>
                  </a14:imgLayer>
                </a14:imgProps>
              </a:ext>
            </a:extLst>
          </a:blip>
          <a:srcRect l="29266" t="35362" r="43028" b="8206"/>
          <a:stretch/>
        </p:blipFill>
        <p:spPr>
          <a:xfrm>
            <a:off x="0" y="1730140"/>
            <a:ext cx="4446166" cy="50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93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6DAD2B-A99D-4217-84A9-BE3BFC2C5AFB}"/>
              </a:ext>
            </a:extLst>
          </p:cNvPr>
          <p:cNvSpPr txBox="1"/>
          <p:nvPr/>
        </p:nvSpPr>
        <p:spPr>
          <a:xfrm>
            <a:off x="3724712" y="117693"/>
            <a:ext cx="49495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br>
              <a:rPr kumimoji="0" lang="en-US" sz="28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ar-SA" sz="28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"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أُخْبِرْ بِاسْمِكَ إِخْوَتِي. فِي وَسَطِ الْجَمَاعَةِ أُسَبِّحُكَ.</a:t>
            </a:r>
            <a:r>
              <a:rPr lang="ar-JO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يَا خَائِفِي الرَّبِّ </a:t>
            </a:r>
            <a:r>
              <a:rPr lang="ar-SA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سَبِّحُوهُ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! مَجِّدُوهُ يَا مَعْشَرَ ذُرِّيَّةِ يَعْقُوبَ، وَاخْشَوْهُ يَا زَرْعَ إِسْرَائِيلَ جَمِيعًا! لأَنَّهُ لَمْ يَحْتَقِرْ وَلَمْ يُرْذِلْ مَسْكَنَةَ الْمَسْكِينِ، وَلَمْ يَحْجُبْ وَجْهَهُ عَنْهُ، بَلْ عِنْدَ صُرَاخِهِ إِلَيْهِ اسْتَمَعَ." </a:t>
            </a:r>
            <a:r>
              <a:rPr kumimoji="0" lang="en-US" sz="2800" b="1" i="0" u="none" strike="noStrike" kern="1200" normalizeH="0" baseline="0" noProof="0" dirty="0">
                <a:solidFill>
                  <a:schemeClr val="bg1"/>
                </a:solidFill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1054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E4F01-A5E8-484E-84FE-C66BC5D46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1" t="7962" r="17523" b="5107"/>
          <a:stretch/>
        </p:blipFill>
        <p:spPr>
          <a:xfrm>
            <a:off x="200631" y="222191"/>
            <a:ext cx="8742738" cy="64136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CE2D4D-2FF5-4304-ACB0-265624C63600}"/>
              </a:ext>
            </a:extLst>
          </p:cNvPr>
          <p:cNvSpPr txBox="1"/>
          <p:nvPr/>
        </p:nvSpPr>
        <p:spPr>
          <a:xfrm>
            <a:off x="344063" y="5607923"/>
            <a:ext cx="8455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JO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بعكس صاحب المزمور، لم ينقذ الله يسوع من الموت عندما صلى. لماذا</a:t>
            </a:r>
            <a:r>
              <a:rPr lang="ar-SA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JO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JO" sz="24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(</a:t>
            </a:r>
            <a:r>
              <a:rPr lang="ar-JO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عبرانيين</a:t>
            </a:r>
            <a:r>
              <a:rPr lang="ar-JO" sz="24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5: 7-9)؟  	</a:t>
            </a:r>
          </a:p>
        </p:txBody>
      </p:sp>
    </p:spTree>
    <p:extLst>
      <p:ext uri="{BB962C8B-B14F-4D97-AF65-F5344CB8AC3E}">
        <p14:creationId xmlns:p14="http://schemas.microsoft.com/office/powerpoint/2010/main" val="33174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8BAF6-9395-4F04-9726-0E6F02D7E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9" t="7425" r="17196" b="4139"/>
          <a:stretch/>
        </p:blipFill>
        <p:spPr>
          <a:xfrm>
            <a:off x="200631" y="222191"/>
            <a:ext cx="8742738" cy="64264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0018A-7048-4FDA-AD8E-3B1001C2A6C2}"/>
              </a:ext>
            </a:extLst>
          </p:cNvPr>
          <p:cNvSpPr txBox="1"/>
          <p:nvPr/>
        </p:nvSpPr>
        <p:spPr>
          <a:xfrm>
            <a:off x="834352" y="5662199"/>
            <a:ext cx="7475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رغم أن الله لم يحفظ يسوع من اختبار الموت، لكن كيف انقذه 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(</a:t>
            </a: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متى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2</a:t>
            </a:r>
            <a:r>
              <a:rPr lang="ar-SA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8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: 1-10)؟</a:t>
            </a:r>
            <a:endParaRPr kumimoji="0" lang="en-US" sz="2400" b="1" i="0" u="none" strike="noStrike" kern="1200" normalizeH="0" baseline="0" noProof="0" dirty="0">
              <a:effectLst>
                <a:glow rad="2159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04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BFBFE-E219-48AA-8D71-8F3DEEAC66DB}"/>
              </a:ext>
            </a:extLst>
          </p:cNvPr>
          <p:cNvSpPr txBox="1"/>
          <p:nvPr/>
        </p:nvSpPr>
        <p:spPr>
          <a:xfrm>
            <a:off x="159390" y="270283"/>
            <a:ext cx="864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"تَذْكُرُ وَتَرْجعُ إِلَى الرَّبِّ كُلُّ أَقَاصِي الأَرْضِ. وَتَسْجُدُ قُدَّامَكَ كُلُّ قَبَائِلِ الأُمَمِ.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	لأَنَّ لِلرَّبِّ الْمُلْكَ، وَهُوَ الْمُتَسَلِّطُ عَلَى الأُمَمِ."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F7B6E-681C-42AE-BB16-A1381CCEE08D}"/>
              </a:ext>
            </a:extLst>
          </p:cNvPr>
          <p:cNvSpPr txBox="1"/>
          <p:nvPr/>
        </p:nvSpPr>
        <p:spPr>
          <a:xfrm>
            <a:off x="3716323" y="1494673"/>
            <a:ext cx="53689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"أَكَلَ وَسَجَدَ كُلُّ سَمِينِي الأَرْضِ. قُدَّامَهُ يَجْثُو كُلُّ مَنْ يَنْحَدِرُ إِلَى التُّرَابِ وَمَنْ لَمْ يُحْيِ نَفْسَهُ.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الذُّرِّيَّةُ تَتَعَبَّدُ لَهُ. يُخَبَّرُ عَنِ الرَّبِّ الْجِيلُ الآتِي.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	يَأْتُونَ وَيُخْبِرُونَ بِبِرهِ شَعْبًا سَيُولَدُ بِأَنَّهُ قَدْ فَعَلَ." </a:t>
            </a:r>
          </a:p>
        </p:txBody>
      </p:sp>
    </p:spTree>
    <p:extLst>
      <p:ext uri="{BB962C8B-B14F-4D97-AF65-F5344CB8AC3E}">
        <p14:creationId xmlns:p14="http://schemas.microsoft.com/office/powerpoint/2010/main" val="263429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D21FA-3C10-46B6-82F4-8EBA26887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3" t="8287" r="17890" b="5433"/>
          <a:stretch/>
        </p:blipFill>
        <p:spPr>
          <a:xfrm>
            <a:off x="167778" y="224274"/>
            <a:ext cx="8774885" cy="64890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D979E1-1FF3-4070-81EB-C2DB64F405C6}"/>
              </a:ext>
            </a:extLst>
          </p:cNvPr>
          <p:cNvSpPr txBox="1"/>
          <p:nvPr/>
        </p:nvSpPr>
        <p:spPr>
          <a:xfrm>
            <a:off x="61271" y="4261018"/>
            <a:ext cx="8520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بحسب فيلبي </a:t>
            </a:r>
            <a:r>
              <a:rPr lang="ar-SA" sz="24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2: 5-11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، من سيجثو أمام الرب يسوع في يوم ما؟ </a:t>
            </a:r>
            <a:endParaRPr kumimoji="0" lang="en-US" sz="2800" b="1" i="0" u="none" strike="noStrike" kern="1200" normalizeH="0" baseline="0" noProof="0" dirty="0"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C74B6-3E65-44BD-8F9D-386C06C99E6D}"/>
              </a:ext>
            </a:extLst>
          </p:cNvPr>
          <p:cNvSpPr txBox="1"/>
          <p:nvPr/>
        </p:nvSpPr>
        <p:spPr>
          <a:xfrm>
            <a:off x="85162" y="4805062"/>
            <a:ext cx="8520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كُتب المزمور </a:t>
            </a:r>
            <a:r>
              <a:rPr lang="ar-SA" sz="24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22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 حوالي القرن العاشر قبل الميلاد.</a:t>
            </a:r>
            <a:r>
              <a:rPr lang="en-US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endParaRPr lang="ar-JO" sz="2800" b="1" dirty="0">
              <a:effectLst/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0" algn="r" rtl="1">
              <a:defRPr/>
            </a:pPr>
            <a:r>
              <a:rPr kumimoji="0" lang="ar-JO" sz="2800" b="1" i="0" u="none" strike="noStrike" kern="1200" normalizeH="0" noProof="0" dirty="0"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    هل تحققت هذه الآيات؟ </a:t>
            </a:r>
            <a:endParaRPr kumimoji="0" lang="en-US" sz="2800" b="1" i="0" u="none" strike="noStrike" kern="1200" normalizeH="0" baseline="0" noProof="0" dirty="0"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87105-C8CE-4D2E-8338-2DFEB79C90A2}"/>
              </a:ext>
            </a:extLst>
          </p:cNvPr>
          <p:cNvSpPr txBox="1"/>
          <p:nvPr/>
        </p:nvSpPr>
        <p:spPr>
          <a:xfrm>
            <a:off x="366488" y="5759169"/>
            <a:ext cx="8239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معرفة أن كلمة الله اثبتت صحتها </a:t>
            </a:r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ب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مرور الوقت، كيف يجعلك تشعر </a:t>
            </a:r>
            <a:br>
              <a:rPr lang="en-US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حول وعود الله التي </a:t>
            </a:r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لم تتحقق بعد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؟ 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752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5F28D8-02DC-4D97-8A96-55774217DD29}"/>
              </a:ext>
            </a:extLst>
          </p:cNvPr>
          <p:cNvSpPr txBox="1"/>
          <p:nvPr/>
        </p:nvSpPr>
        <p:spPr>
          <a:xfrm>
            <a:off x="2253083" y="5234810"/>
            <a:ext cx="5230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want to thank the following for their help in providing pictures for this presentation: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123rf.com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Goodsalt.com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Freebibleimages.org</a:t>
            </a:r>
          </a:p>
        </p:txBody>
      </p:sp>
    </p:spTree>
    <p:extLst>
      <p:ext uri="{BB962C8B-B14F-4D97-AF65-F5344CB8AC3E}">
        <p14:creationId xmlns:p14="http://schemas.microsoft.com/office/powerpoint/2010/main" val="253374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17E0B-4B36-4F54-9275-4AE1D16E6983}"/>
              </a:ext>
            </a:extLst>
          </p:cNvPr>
          <p:cNvSpPr txBox="1"/>
          <p:nvPr/>
        </p:nvSpPr>
        <p:spPr>
          <a:xfrm>
            <a:off x="3322041" y="1258332"/>
            <a:ext cx="533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"إِلهِي، إِلهِي، لِمَاذَا تَرَكْتَنِي."</a:t>
            </a:r>
            <a:endParaRPr kumimoji="0" lang="en-US" sz="2800" b="1" i="0" u="none" strike="noStrike" kern="1200" normalizeH="0" baseline="0" noProof="0" dirty="0">
              <a:solidFill>
                <a:schemeClr val="bg1"/>
              </a:solidFill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9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4B6B6-CB79-4B41-B46A-DF7540E75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9" t="7626" r="16972" b="4073"/>
          <a:stretch/>
        </p:blipFill>
        <p:spPr>
          <a:xfrm>
            <a:off x="218113" y="209726"/>
            <a:ext cx="8724551" cy="64679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55F392-183E-4BE2-B0DD-72BC98724212}"/>
              </a:ext>
            </a:extLst>
          </p:cNvPr>
          <p:cNvSpPr txBox="1"/>
          <p:nvPr/>
        </p:nvSpPr>
        <p:spPr>
          <a:xfrm>
            <a:off x="335559" y="6027001"/>
            <a:ext cx="8472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عندما علق يسوع على الصليب، ماذا كانت صرخته (مرقس </a:t>
            </a:r>
            <a:r>
              <a:rPr lang="ar-JO" sz="24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15: 34</a:t>
            </a:r>
            <a:r>
              <a:rPr lang="ar-JO" sz="28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)؟</a:t>
            </a:r>
            <a:endParaRPr kumimoji="0" lang="en-US" sz="2800" b="1" i="0" u="none" strike="noStrike" kern="1200" normalizeH="0" baseline="0" noProof="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1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FC127C-35B0-442C-8AF0-D8E6357D52D0}"/>
              </a:ext>
            </a:extLst>
          </p:cNvPr>
          <p:cNvSpPr txBox="1"/>
          <p:nvPr/>
        </p:nvSpPr>
        <p:spPr>
          <a:xfrm>
            <a:off x="4118995" y="369115"/>
            <a:ext cx="4886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"بَعِيدًا عَنْ خَلاَصِي، عَنْ كَلاَمِ زَفِيرِي؟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إِلهِي، فِي النَّهَارِ أَدْعُو فَلاَ تَسْتَجِيبُ، فِي اللَّيْلِ أَدْعُو فَلاَ هُدُوَّ لِي. وَأَنْتَ الْقُدُّوسُ الْجَالِسُ بَيْنَ تَسْبِيحَاتِ إِسْرَائِيلَ. عَلَيْكَ اتَّكَلَ آبَاؤُنَا. اتَّكَلُوا فَنَجَّيْتَهُمْ. إِلَيْكَ صَرَخُوا فَنَجَوْا. عَلَيْكَ اتَّكَلُوا فَلَمْ يَخْزَوْا."</a:t>
            </a:r>
            <a:endParaRPr kumimoji="0" lang="en-US" sz="2800" b="1" i="0" u="none" strike="noStrike" kern="1200" normalizeH="0" baseline="0" noProof="0" dirty="0">
              <a:solidFill>
                <a:schemeClr val="bg1"/>
              </a:solidFill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41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1DC6D-AD2B-4DC6-8959-F034D63B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5" t="7309" r="16972" b="4781"/>
          <a:stretch/>
        </p:blipFill>
        <p:spPr>
          <a:xfrm flipH="1">
            <a:off x="167780" y="218113"/>
            <a:ext cx="8808440" cy="64542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FE4408-9477-4A9E-ACA3-348827221004}"/>
              </a:ext>
            </a:extLst>
          </p:cNvPr>
          <p:cNvSpPr txBox="1"/>
          <p:nvPr/>
        </p:nvSpPr>
        <p:spPr>
          <a:xfrm>
            <a:off x="813730" y="264280"/>
            <a:ext cx="718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ما هي بعض الأمور التي اختبرها يسوع على يد أعداءه؟</a:t>
            </a:r>
            <a:endParaRPr kumimoji="0" lang="en-US" sz="2800" b="1" i="0" u="none" strike="noStrike" kern="1200" normalizeH="0" baseline="0" noProof="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44BDE-D221-4E4E-A23B-C3D824A5E69B}"/>
              </a:ext>
            </a:extLst>
          </p:cNvPr>
          <p:cNvSpPr txBox="1"/>
          <p:nvPr/>
        </p:nvSpPr>
        <p:spPr>
          <a:xfrm>
            <a:off x="453006" y="787500"/>
            <a:ext cx="535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متى</a:t>
            </a:r>
            <a:r>
              <a:rPr lang="ar-SA" sz="24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26: 57-68</a:t>
            </a:r>
            <a:endParaRPr kumimoji="0" lang="en-US" sz="2400" b="1" i="0" u="none" strike="noStrike" kern="1200" normalizeH="0" baseline="0" noProof="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A026A-D471-4FC1-8916-3FD12034F08A}"/>
              </a:ext>
            </a:extLst>
          </p:cNvPr>
          <p:cNvSpPr txBox="1"/>
          <p:nvPr/>
        </p:nvSpPr>
        <p:spPr>
          <a:xfrm>
            <a:off x="453005" y="1310720"/>
            <a:ext cx="535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ar-SA" sz="28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متى</a:t>
            </a:r>
            <a:r>
              <a:rPr lang="ar-SA" sz="2400" b="1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27: 11-26</a:t>
            </a:r>
            <a:endParaRPr kumimoji="0" lang="en-US" sz="2400" b="1" i="0" u="none" strike="noStrike" kern="1200" normalizeH="0" baseline="0" noProof="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8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9A87E-3A8F-4D2E-B448-CD0871578094}"/>
              </a:ext>
            </a:extLst>
          </p:cNvPr>
          <p:cNvSpPr txBox="1"/>
          <p:nvPr/>
        </p:nvSpPr>
        <p:spPr>
          <a:xfrm>
            <a:off x="4152551" y="655113"/>
            <a:ext cx="48236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"أَمَّا أَنَا فَدُودَةٌ لاَ إِنْسَانٌ. عَارٌ عِنْدَ الْبَشَرِ وَمُحْتَقَرُ الشَّعْبِ. كُلُّ الَّذِينَ يَرَوْنَنِي يَسْتَهْزِئُونَ بِي. يَفْغَرُونَ الشِّفَاهَ، وَيُنْغِضُونَ الرَّأْسَ قَائِلِينَ: «اتَّكَلَ عَلَى الرَّبِّ </a:t>
            </a:r>
            <a:r>
              <a:rPr lang="ar-SA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فَلْيُنَجِّهِ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، لِيُنْقِذْهُ لأَنَّهُ سُرَّ بِهِ»."</a:t>
            </a:r>
          </a:p>
        </p:txBody>
      </p:sp>
    </p:spTree>
    <p:extLst>
      <p:ext uri="{BB962C8B-B14F-4D97-AF65-F5344CB8AC3E}">
        <p14:creationId xmlns:p14="http://schemas.microsoft.com/office/powerpoint/2010/main" val="126909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E01905-9DCF-4431-8559-E6C12BB53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2" t="7093" r="17977" b="24842"/>
          <a:stretch/>
        </p:blipFill>
        <p:spPr>
          <a:xfrm>
            <a:off x="184424" y="203432"/>
            <a:ext cx="8775152" cy="64511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53CD53-F8E1-4E1F-AA20-3F3828874B2D}"/>
              </a:ext>
            </a:extLst>
          </p:cNvPr>
          <p:cNvSpPr txBox="1"/>
          <p:nvPr/>
        </p:nvSpPr>
        <p:spPr>
          <a:xfrm>
            <a:off x="780042" y="262155"/>
            <a:ext cx="785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عندما علق يسوع ما </a:t>
            </a:r>
            <a:r>
              <a:rPr lang="ar-JO" sz="2800" b="1" dirty="0" err="1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الذؤ</a:t>
            </a: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اختبره من الشعب؟ (متى 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27: 39-44</a:t>
            </a: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kumimoji="0" lang="en-US" sz="2800" b="1" i="0" u="none" strike="noStrike" kern="1200" normalizeH="0" baseline="0" noProof="0" dirty="0">
              <a:effectLst>
                <a:glow rad="215900">
                  <a:schemeClr val="bg1">
                    <a:alpha val="75000"/>
                  </a:scheme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D6FDE4-F03E-43F5-AA5A-41A0692CF4D0}"/>
              </a:ext>
            </a:extLst>
          </p:cNvPr>
          <p:cNvSpPr txBox="1"/>
          <p:nvPr/>
        </p:nvSpPr>
        <p:spPr>
          <a:xfrm>
            <a:off x="704810" y="5210850"/>
            <a:ext cx="7927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كُتب سفر إشعياء 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700</a:t>
            </a: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سنة قبل هذا الحدث، اقرا إشعياء 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53: 1-3 </a:t>
            </a: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واخبر ما تقوله هذه الآيات بالمقارنة مع الآيات التي قرأتها للتو في متى 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27</a:t>
            </a:r>
            <a:r>
              <a:rPr lang="ar-JO" sz="28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 والمزمور </a:t>
            </a:r>
            <a:r>
              <a:rPr lang="ar-JO" sz="2400" b="1" dirty="0">
                <a:effectLst>
                  <a:glow rad="215900">
                    <a:schemeClr val="bg1">
                      <a:alpha val="75000"/>
                    </a:schemeClr>
                  </a:glow>
                </a:effectLst>
                <a:latin typeface="Comic Sans MS" panose="030F0702030302020204" pitchFamily="66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3061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5F49C-F33D-4EF9-8BDB-595478C6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7" t="16278" r="13762" b="8043"/>
          <a:stretch/>
        </p:blipFill>
        <p:spPr>
          <a:xfrm>
            <a:off x="0" y="0"/>
            <a:ext cx="91637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DEF26A-C312-433B-A23B-3579FFAE76B8}"/>
              </a:ext>
            </a:extLst>
          </p:cNvPr>
          <p:cNvSpPr txBox="1"/>
          <p:nvPr/>
        </p:nvSpPr>
        <p:spPr>
          <a:xfrm>
            <a:off x="3900882" y="923560"/>
            <a:ext cx="5045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	"لأَنَّكَ أَنْتَ جَذَبْتَنِي مِنَ الْبَطْنِ. جَعَلْتَنِي مُطْمَئِنًّا عَلَى ثَدْيَيْ أُمِّي. عَلَيْكَ أُلْقِيتُ مِنَ الرَّحِمِ. مِنْ بَطْنِ أُمِّي أَنْتَ إِلهِي."</a:t>
            </a:r>
          </a:p>
        </p:txBody>
      </p:sp>
    </p:spTree>
    <p:extLst>
      <p:ext uri="{BB962C8B-B14F-4D97-AF65-F5344CB8AC3E}">
        <p14:creationId xmlns:p14="http://schemas.microsoft.com/office/powerpoint/2010/main" val="1533584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3317</TotalTime>
  <Words>587</Words>
  <Application>Microsoft Office PowerPoint</Application>
  <PresentationFormat>On-screen Show (4:3)</PresentationFormat>
  <Paragraphs>45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David Martin</cp:lastModifiedBy>
  <cp:revision>121</cp:revision>
  <dcterms:created xsi:type="dcterms:W3CDTF">2018-10-24T12:20:38Z</dcterms:created>
  <dcterms:modified xsi:type="dcterms:W3CDTF">2018-11-16T20:22:21Z</dcterms:modified>
</cp:coreProperties>
</file>