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9" r:id="rId3"/>
    <p:sldId id="280" r:id="rId4"/>
    <p:sldId id="283" r:id="rId5"/>
    <p:sldId id="268" r:id="rId6"/>
    <p:sldId id="285" r:id="rId7"/>
    <p:sldId id="267" r:id="rId8"/>
    <p:sldId id="259" r:id="rId9"/>
    <p:sldId id="269" r:id="rId10"/>
    <p:sldId id="281" r:id="rId11"/>
    <p:sldId id="258" r:id="rId12"/>
    <p:sldId id="271" r:id="rId13"/>
    <p:sldId id="277" r:id="rId14"/>
    <p:sldId id="278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7098-CEBD-467C-80C5-B806DADBEFEC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44DD-345C-4D8C-980E-63FCDF89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2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7098-CEBD-467C-80C5-B806DADBEFEC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44DD-345C-4D8C-980E-63FCDF89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9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7098-CEBD-467C-80C5-B806DADBEFEC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44DD-345C-4D8C-980E-63FCDF89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7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7098-CEBD-467C-80C5-B806DADBEFEC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44DD-345C-4D8C-980E-63FCDF89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5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7098-CEBD-467C-80C5-B806DADBEFEC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44DD-345C-4D8C-980E-63FCDF89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7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7098-CEBD-467C-80C5-B806DADBEFEC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44DD-345C-4D8C-980E-63FCDF89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2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7098-CEBD-467C-80C5-B806DADBEFEC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44DD-345C-4D8C-980E-63FCDF89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9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7098-CEBD-467C-80C5-B806DADBEFEC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44DD-345C-4D8C-980E-63FCDF89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2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7098-CEBD-467C-80C5-B806DADBEFEC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44DD-345C-4D8C-980E-63FCDF89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3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7098-CEBD-467C-80C5-B806DADBEFEC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44DD-345C-4D8C-980E-63FCDF89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1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7098-CEBD-467C-80C5-B806DADBEFEC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44DD-345C-4D8C-980E-63FCDF89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2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D7098-CEBD-467C-80C5-B806DADBEFEC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844DD-345C-4D8C-980E-63FCDF89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8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26CD7B0-B403-4EE4-AB72-4395249FB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787"/>
            <a:ext cx="9129320" cy="60862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4C671A-3F34-49C6-A21C-ED6ED2FE6524}"/>
              </a:ext>
            </a:extLst>
          </p:cNvPr>
          <p:cNvSpPr txBox="1"/>
          <p:nvPr/>
        </p:nvSpPr>
        <p:spPr>
          <a:xfrm>
            <a:off x="2660360" y="1803633"/>
            <a:ext cx="3489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المزمور </a:t>
            </a:r>
            <a:r>
              <a:rPr lang="ar-SA" sz="3000" b="1" dirty="0">
                <a:solidFill>
                  <a:schemeClr val="bg1"/>
                </a:solidFill>
              </a:rPr>
              <a:t>1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87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A50218-4D96-41D9-9CA7-068B9B2F06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780" y="209198"/>
            <a:ext cx="8766495" cy="64014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9CF117-C75B-4071-A4D3-D340AB7231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5" t="4991" r="10718"/>
          <a:stretch/>
        </p:blipFill>
        <p:spPr>
          <a:xfrm>
            <a:off x="5876487" y="3660309"/>
            <a:ext cx="2776756" cy="27265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A2C197-A28B-4D1B-A9FF-F6CB370C8824}"/>
              </a:ext>
            </a:extLst>
          </p:cNvPr>
          <p:cNvSpPr txBox="1"/>
          <p:nvPr/>
        </p:nvSpPr>
        <p:spPr>
          <a:xfrm>
            <a:off x="647699" y="1058364"/>
            <a:ext cx="6432175" cy="1384995"/>
          </a:xfrm>
          <a:prstGeom prst="rect">
            <a:avLst/>
          </a:prstGeom>
          <a:noFill/>
          <a:effectLst>
            <a:glow rad="558800"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r"/>
            <a:r>
              <a:rPr lang="ar-SA" sz="2800" b="1" dirty="0">
                <a:solidFill>
                  <a:prstClr val="black"/>
                </a:solidFill>
                <a:effectLst>
                  <a:glow rad="127000">
                    <a:prstClr val="white">
                      <a:alpha val="65000"/>
                    </a:prst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ما الذي تعلمنا إياه هذه الآيات عن انتاج الثمر؟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>
                      <a:alpha val="65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                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>
                    <a:alpha val="65000"/>
                  </a:prst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  <a:sym typeface="Wingdings" panose="05000000000000000000" pitchFamily="2" charset="2"/>
            </a:endParaRPr>
          </a:p>
          <a:p>
            <a:pPr lvl="0" algn="r" rtl="1"/>
            <a:r>
              <a:rPr lang="ar-SA" sz="2800" b="1" dirty="0">
                <a:solidFill>
                  <a:prstClr val="black"/>
                </a:solidFill>
                <a:effectLst>
                  <a:glow rad="127000">
                    <a:prstClr val="white">
                      <a:alpha val="65000"/>
                    </a:prst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>
                      <a:alpha val="65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يوحنا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>
                      <a:alpha val="65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15: 1-8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>
                    <a:alpha val="65000"/>
                  </a:prst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>
                      <a:alpha val="65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 </a:t>
            </a:r>
            <a:r>
              <a:rPr kumimoji="0" lang="ar-SA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>
                      <a:alpha val="65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غلاطية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>
                      <a:alpha val="65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>
                      <a:alpha val="65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5: 2</a:t>
            </a:r>
            <a:r>
              <a:rPr lang="ar-SA" sz="2400" b="1" dirty="0">
                <a:solidFill>
                  <a:prstClr val="black"/>
                </a:solidFill>
                <a:effectLst>
                  <a:glow rad="127000">
                    <a:prstClr val="white">
                      <a:alpha val="65000"/>
                    </a:prst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2-23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>
                    <a:alpha val="65000"/>
                  </a:prst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23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7DDA74-9D75-4BA0-894F-BC891A0B6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8" y="16309"/>
            <a:ext cx="9130371" cy="6841691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34ED3A-5947-4EBA-89DA-3902A39E60D2}"/>
              </a:ext>
            </a:extLst>
          </p:cNvPr>
          <p:cNvSpPr txBox="1"/>
          <p:nvPr/>
        </p:nvSpPr>
        <p:spPr>
          <a:xfrm>
            <a:off x="374681" y="5735234"/>
            <a:ext cx="8204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>
                <a:effectLst>
                  <a:glow rad="228600">
                    <a:schemeClr val="bg1">
                      <a:alpha val="79000"/>
                    </a:schemeClr>
                  </a:glow>
                </a:effectLst>
              </a:rPr>
              <a:t>"</a:t>
            </a:r>
            <a:r>
              <a:rPr lang="ar-SA" sz="2800" b="1" dirty="0">
                <a:effectLst>
                  <a:glow rad="228600">
                    <a:schemeClr val="bg1">
                      <a:alpha val="79000"/>
                    </a:schemeClr>
                  </a:glow>
                </a:effectLst>
              </a:rPr>
              <a:t>وَوَرَقُهَا لاَ يَذْبُلُ. وَكُلُّ مَا يَصْنَعُهُ يَنْجَحُ</a:t>
            </a:r>
            <a:r>
              <a:rPr lang="ar-JO" sz="2800" b="1" dirty="0">
                <a:effectLst>
                  <a:glow rad="228600">
                    <a:schemeClr val="bg1">
                      <a:alpha val="79000"/>
                    </a:schemeClr>
                  </a:glow>
                </a:effectLst>
              </a:rPr>
              <a:t>"</a:t>
            </a:r>
          </a:p>
          <a:p>
            <a:pPr algn="ctr"/>
            <a:r>
              <a:rPr lang="ar-JO" sz="2400" b="1" dirty="0">
                <a:effectLst>
                  <a:glow rad="228600">
                    <a:schemeClr val="bg1">
                      <a:alpha val="79000"/>
                    </a:schemeClr>
                  </a:glow>
                </a:effectLst>
              </a:rPr>
              <a:t>(</a:t>
            </a:r>
            <a:r>
              <a:rPr lang="ar-JO" sz="2800" b="1" dirty="0">
                <a:effectLst>
                  <a:glow rad="228600">
                    <a:schemeClr val="bg1">
                      <a:alpha val="79000"/>
                    </a:schemeClr>
                  </a:glow>
                </a:effectLst>
              </a:rPr>
              <a:t>المزمور</a:t>
            </a:r>
            <a:r>
              <a:rPr lang="ar-JO" sz="2400" b="1" dirty="0">
                <a:effectLst>
                  <a:glow rad="228600">
                    <a:schemeClr val="bg1">
                      <a:alpha val="79000"/>
                    </a:schemeClr>
                  </a:glow>
                </a:effectLst>
              </a:rPr>
              <a:t> 92: 12-14)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5C3DF5-A0A3-47BD-8016-DDED7D6F140A}"/>
              </a:ext>
            </a:extLst>
          </p:cNvPr>
          <p:cNvGrpSpPr/>
          <p:nvPr/>
        </p:nvGrpSpPr>
        <p:grpSpPr>
          <a:xfrm>
            <a:off x="243282" y="140550"/>
            <a:ext cx="2407640" cy="2334201"/>
            <a:chOff x="243282" y="140550"/>
            <a:chExt cx="2407640" cy="2334201"/>
          </a:xfrm>
        </p:grpSpPr>
        <p:sp>
          <p:nvSpPr>
            <p:cNvPr id="5" name="Explosion: 8 Points 4">
              <a:extLst>
                <a:ext uri="{FF2B5EF4-FFF2-40B4-BE49-F238E27FC236}">
                  <a16:creationId xmlns:a16="http://schemas.microsoft.com/office/drawing/2014/main" id="{A3CD5954-7A34-4717-9552-3B0D47E262BD}"/>
                </a:ext>
              </a:extLst>
            </p:cNvPr>
            <p:cNvSpPr/>
            <p:nvPr/>
          </p:nvSpPr>
          <p:spPr>
            <a:xfrm>
              <a:off x="243282" y="140550"/>
              <a:ext cx="2407640" cy="2334201"/>
            </a:xfrm>
            <a:prstGeom prst="irregularSeal1">
              <a:avLst/>
            </a:prstGeom>
            <a:solidFill>
              <a:srgbClr val="008E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BB43F18-21E2-483E-9485-94A54BF68227}"/>
                </a:ext>
              </a:extLst>
            </p:cNvPr>
            <p:cNvSpPr txBox="1"/>
            <p:nvPr/>
          </p:nvSpPr>
          <p:spPr>
            <a:xfrm>
              <a:off x="570451" y="769617"/>
              <a:ext cx="174491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n w="10160">
                    <a:solidFill>
                      <a:srgbClr val="0066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المزمور</a:t>
              </a:r>
              <a:r>
                <a:rPr lang="ar-SA" sz="2400" b="1" dirty="0">
                  <a:ln w="10160">
                    <a:solidFill>
                      <a:srgbClr val="0066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  <a:p>
              <a:pPr algn="ctr"/>
              <a:r>
                <a:rPr lang="ar-SA" sz="2400" b="1" dirty="0">
                  <a:ln w="10160">
                    <a:solidFill>
                      <a:srgbClr val="0066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92: 12-14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8660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21439B-5B26-4381-8742-1E666275B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6136" r="16517"/>
          <a:stretch/>
        </p:blipFill>
        <p:spPr>
          <a:xfrm>
            <a:off x="-5548" y="0"/>
            <a:ext cx="9175171" cy="6869503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A8CF28-6C61-468F-98C8-13A9FEC23848}"/>
              </a:ext>
            </a:extLst>
          </p:cNvPr>
          <p:cNvSpPr txBox="1"/>
          <p:nvPr/>
        </p:nvSpPr>
        <p:spPr>
          <a:xfrm>
            <a:off x="469783" y="299168"/>
            <a:ext cx="8204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800" b="1" dirty="0">
                <a:effectLst>
                  <a:glow rad="139700">
                    <a:schemeClr val="bg1">
                      <a:alpha val="89000"/>
                    </a:schemeClr>
                  </a:glow>
                </a:effectLst>
              </a:rPr>
              <a:t>"</a:t>
            </a:r>
            <a:r>
              <a:rPr lang="ar-SA" sz="2800" b="1" dirty="0">
                <a:effectLst>
                  <a:glow rad="139700">
                    <a:schemeClr val="bg1">
                      <a:alpha val="89000"/>
                    </a:schemeClr>
                  </a:glow>
                </a:effectLst>
              </a:rPr>
              <a:t>لَيْسَ كَذلِكَ الأَشْرَارُ، لكِنَّهُمْ كَالْعُصَافَةِ الَّتِي تُذَرِّيهَا الرِّيحُ.</a:t>
            </a:r>
            <a:r>
              <a:rPr lang="ar-JO" sz="2800" b="1" dirty="0">
                <a:effectLst>
                  <a:glow rad="139700">
                    <a:schemeClr val="bg1">
                      <a:alpha val="89000"/>
                    </a:schemeClr>
                  </a:glow>
                </a:effectLst>
              </a:rPr>
              <a:t>"</a:t>
            </a:r>
            <a:endParaRPr lang="en-US" sz="2800" b="1" dirty="0">
              <a:effectLst>
                <a:glow rad="139700">
                  <a:schemeClr val="bg1">
                    <a:alpha val="89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5965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2E6500-91D5-45AB-87E2-6AF7FA8BAF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" t="19156" r="3479" b="4232"/>
          <a:stretch/>
        </p:blipFill>
        <p:spPr>
          <a:xfrm>
            <a:off x="615179" y="251745"/>
            <a:ext cx="7913641" cy="53045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A8CF28-6C61-468F-98C8-13A9FEC23848}"/>
              </a:ext>
            </a:extLst>
          </p:cNvPr>
          <p:cNvSpPr txBox="1"/>
          <p:nvPr/>
        </p:nvSpPr>
        <p:spPr>
          <a:xfrm>
            <a:off x="536895" y="5865322"/>
            <a:ext cx="8204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r-SA" sz="2800" b="1" dirty="0">
                <a:solidFill>
                  <a:schemeClr val="bg1"/>
                </a:solidFill>
              </a:rPr>
              <a:t>"لِذلِكَ لا تَقُومُ الأَشْرَارُ فِي الدِّينِ، وَلاَ الْخُطَاةُ فِي جَمَاعَةِ الأَبْرَارِ"</a:t>
            </a:r>
            <a:endParaRPr kumimoji="0" lang="en-US" sz="2400" b="1" i="0" u="none" strike="noStrike" kern="1200" normalizeH="0" baseline="0" noProof="0" dirty="0">
              <a:solidFill>
                <a:schemeClr val="bg1"/>
              </a:solidFill>
              <a:uLnTx/>
              <a:uFillTx/>
              <a:latin typeface="Calibri" panose="020F050202020403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1FB094-D8E3-4305-9D21-B23D99354037}"/>
              </a:ext>
            </a:extLst>
          </p:cNvPr>
          <p:cNvGrpSpPr/>
          <p:nvPr/>
        </p:nvGrpSpPr>
        <p:grpSpPr>
          <a:xfrm>
            <a:off x="243282" y="118779"/>
            <a:ext cx="2407640" cy="2334201"/>
            <a:chOff x="243282" y="140550"/>
            <a:chExt cx="2407640" cy="2334201"/>
          </a:xfrm>
        </p:grpSpPr>
        <p:sp>
          <p:nvSpPr>
            <p:cNvPr id="7" name="Explosion: 8 Points 6">
              <a:extLst>
                <a:ext uri="{FF2B5EF4-FFF2-40B4-BE49-F238E27FC236}">
                  <a16:creationId xmlns:a16="http://schemas.microsoft.com/office/drawing/2014/main" id="{99414B8E-F622-4C0C-99F6-FEEF7BFAD4C6}"/>
                </a:ext>
              </a:extLst>
            </p:cNvPr>
            <p:cNvSpPr/>
            <p:nvPr/>
          </p:nvSpPr>
          <p:spPr>
            <a:xfrm>
              <a:off x="243282" y="140550"/>
              <a:ext cx="2407640" cy="2334201"/>
            </a:xfrm>
            <a:prstGeom prst="irregularSeal1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45AC6D-741E-47CB-97BF-F3B662D09091}"/>
                </a:ext>
              </a:extLst>
            </p:cNvPr>
            <p:cNvSpPr txBox="1"/>
            <p:nvPr/>
          </p:nvSpPr>
          <p:spPr>
            <a:xfrm>
              <a:off x="536895" y="752839"/>
              <a:ext cx="174491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omic Sans MS" panose="030F0702030302020204" pitchFamily="66" charset="0"/>
                </a:rPr>
                <a:t>رؤيا</a:t>
              </a:r>
            </a:p>
            <a:p>
              <a:pPr algn="ctr"/>
              <a:r>
                <a:rPr lang="ar-SA" sz="2400" b="1" dirty="0">
                  <a:latin typeface="Comic Sans MS" panose="030F0702030302020204" pitchFamily="66" charset="0"/>
                </a:rPr>
                <a:t>20: 11-15</a:t>
              </a:r>
              <a:endParaRPr lang="en-US" sz="24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1767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A7A49E-CD2C-40C2-8E26-746A1BDEA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A8CF28-6C61-468F-98C8-13A9FEC23848}"/>
              </a:ext>
            </a:extLst>
          </p:cNvPr>
          <p:cNvSpPr txBox="1"/>
          <p:nvPr/>
        </p:nvSpPr>
        <p:spPr>
          <a:xfrm>
            <a:off x="469783" y="210891"/>
            <a:ext cx="8204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lang="ar-JO" sz="2800" b="1" dirty="0">
                <a:solidFill>
                  <a:prstClr val="black"/>
                </a:solidFill>
                <a:effectLst>
                  <a:glow rad="114300">
                    <a:prstClr val="white">
                      <a:alpha val="85000"/>
                    </a:prstClr>
                  </a:glow>
                </a:effectLst>
              </a:rPr>
              <a:t>"</a:t>
            </a:r>
            <a:r>
              <a:rPr lang="ar-SA" sz="2800" b="1" dirty="0">
                <a:solidFill>
                  <a:prstClr val="black"/>
                </a:solidFill>
                <a:effectLst>
                  <a:glow rad="114300">
                    <a:prstClr val="white">
                      <a:alpha val="85000"/>
                    </a:prstClr>
                  </a:glow>
                </a:effectLst>
              </a:rPr>
              <a:t>لأَنَّ الرَّبَّ يَعْلَمُ طَرِيقَ الأَبْرَارِ، أَمَّا طَرِيقُ الأَشْرَارِ فَتَهْلِكُ.</a:t>
            </a:r>
            <a:r>
              <a:rPr lang="ar-JO" sz="2800" b="1" dirty="0">
                <a:solidFill>
                  <a:prstClr val="black"/>
                </a:solidFill>
                <a:effectLst>
                  <a:glow rad="114300">
                    <a:prstClr val="white">
                      <a:alpha val="85000"/>
                    </a:prstClr>
                  </a:glow>
                </a:effectLst>
              </a:rPr>
              <a:t>"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14300">
                  <a:prstClr val="white">
                    <a:alpha val="85000"/>
                  </a:prst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E164B0-F959-47C6-BA19-23A2A3B3A12A}"/>
              </a:ext>
            </a:extLst>
          </p:cNvPr>
          <p:cNvGrpSpPr/>
          <p:nvPr/>
        </p:nvGrpSpPr>
        <p:grpSpPr>
          <a:xfrm>
            <a:off x="6283354" y="2256639"/>
            <a:ext cx="2793534" cy="2884541"/>
            <a:chOff x="201337" y="-209724"/>
            <a:chExt cx="2709643" cy="2684476"/>
          </a:xfrm>
        </p:grpSpPr>
        <p:sp>
          <p:nvSpPr>
            <p:cNvPr id="6" name="Explosion: 8 Points 5">
              <a:extLst>
                <a:ext uri="{FF2B5EF4-FFF2-40B4-BE49-F238E27FC236}">
                  <a16:creationId xmlns:a16="http://schemas.microsoft.com/office/drawing/2014/main" id="{D432FE13-744B-459A-96F0-E12D32F49B0A}"/>
                </a:ext>
              </a:extLst>
            </p:cNvPr>
            <p:cNvSpPr/>
            <p:nvPr/>
          </p:nvSpPr>
          <p:spPr>
            <a:xfrm>
              <a:off x="201337" y="-209724"/>
              <a:ext cx="2709643" cy="2684476"/>
            </a:xfrm>
            <a:prstGeom prst="irregularSeal1">
              <a:avLst/>
            </a:prstGeom>
            <a:gradFill flip="none" rotWithShape="1">
              <a:gsLst>
                <a:gs pos="78000">
                  <a:srgbClr val="FF0000"/>
                </a:gs>
                <a:gs pos="11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078888-CF58-425C-9C88-3B67BBB40889}"/>
                </a:ext>
              </a:extLst>
            </p:cNvPr>
            <p:cNvSpPr txBox="1"/>
            <p:nvPr/>
          </p:nvSpPr>
          <p:spPr>
            <a:xfrm>
              <a:off x="436986" y="581876"/>
              <a:ext cx="2189525" cy="830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atin typeface="Comic Sans MS" panose="030F0702030302020204" pitchFamily="66" charset="0"/>
                </a:rPr>
                <a:t>يوحنا</a:t>
              </a:r>
              <a:r>
                <a:rPr lang="ar-SA" sz="2400" b="1" dirty="0">
                  <a:latin typeface="Comic Sans MS" panose="030F0702030302020204" pitchFamily="66" charset="0"/>
                </a:rPr>
                <a:t> </a:t>
              </a:r>
            </a:p>
            <a:p>
              <a:pPr algn="ctr"/>
              <a:r>
                <a:rPr lang="ar-SA" sz="2400" b="1" dirty="0">
                  <a:latin typeface="Comic Sans MS" panose="030F0702030302020204" pitchFamily="66" charset="0"/>
                </a:rPr>
                <a:t>3: 14-18، 36</a:t>
              </a:r>
              <a:r>
                <a:rPr lang="en-US" sz="2400" b="1" dirty="0"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2101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4BC9C-F552-40B9-8199-C9C3E606FAF6}"/>
              </a:ext>
            </a:extLst>
          </p:cNvPr>
          <p:cNvSpPr txBox="1"/>
          <p:nvPr/>
        </p:nvSpPr>
        <p:spPr>
          <a:xfrm>
            <a:off x="2437002" y="5989739"/>
            <a:ext cx="4269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 want to thank 123rf.com for their help in providing pictures for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77243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B75EDCB-9364-46D2-AE29-CB374290BC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" r="18358"/>
          <a:stretch/>
        </p:blipFill>
        <p:spPr>
          <a:xfrm>
            <a:off x="4666804" y="188196"/>
            <a:ext cx="4264558" cy="30996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EDA35E-9651-4507-8A76-DF3FC8D0C8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7"/>
          <a:stretch/>
        </p:blipFill>
        <p:spPr>
          <a:xfrm>
            <a:off x="4666803" y="3525263"/>
            <a:ext cx="4257132" cy="31445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BEA5EB-7F31-447A-98C5-A52770CF64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21"/>
          <a:stretch/>
        </p:blipFill>
        <p:spPr>
          <a:xfrm>
            <a:off x="210684" y="3516713"/>
            <a:ext cx="4262602" cy="31589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6C44EA-2573-43BC-8FD9-D9611DEADE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"/>
          <a:stretch/>
        </p:blipFill>
        <p:spPr>
          <a:xfrm flipH="1">
            <a:off x="185620" y="167110"/>
            <a:ext cx="4262602" cy="31222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BB5EB6-949E-42D4-97FD-F5F9223536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10"/>
          <a:stretch/>
        </p:blipFill>
        <p:spPr>
          <a:xfrm>
            <a:off x="3214575" y="2275013"/>
            <a:ext cx="2660811" cy="24804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938E74-C0CA-41CB-BDC7-D54722B6F981}"/>
              </a:ext>
            </a:extLst>
          </p:cNvPr>
          <p:cNvSpPr txBox="1"/>
          <p:nvPr/>
        </p:nvSpPr>
        <p:spPr>
          <a:xfrm>
            <a:off x="307937" y="301819"/>
            <a:ext cx="8474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SA" sz="2800" b="1" dirty="0">
                <a:solidFill>
                  <a:prstClr val="black"/>
                </a:solidFill>
                <a:effectLst>
                  <a:glow rad="152400">
                    <a:prstClr val="white">
                      <a:alpha val="84000"/>
                    </a:prstClr>
                  </a:glow>
                </a:effectLst>
              </a:rPr>
              <a:t>"طُوبَى لِلرَّجُلِ الَّذِي لَمْ يَسْلُكْ فِي مَشُورَةِ الأَشْرَارِ، وَفِي طَرِيقِ </a:t>
            </a:r>
            <a:r>
              <a:rPr lang="ar-SA" sz="2800" b="1" dirty="0" err="1">
                <a:solidFill>
                  <a:prstClr val="black"/>
                </a:solidFill>
                <a:effectLst>
                  <a:glow rad="152400">
                    <a:prstClr val="white">
                      <a:alpha val="84000"/>
                    </a:prstClr>
                  </a:glow>
                </a:effectLst>
              </a:rPr>
              <a:t>الْخُطَاةِ</a:t>
            </a:r>
            <a:r>
              <a:rPr lang="ar-SA" sz="2800" b="1" dirty="0">
                <a:solidFill>
                  <a:prstClr val="black"/>
                </a:solidFill>
                <a:effectLst>
                  <a:glow rad="152400">
                    <a:prstClr val="white">
                      <a:alpha val="84000"/>
                    </a:prstClr>
                  </a:glow>
                </a:effectLst>
              </a:rPr>
              <a:t> لَمْ يَقِفْ، وَفِي مَجْلِسِ الْمُسْتَهْزِئِينَ لَمْ يَجْلِسْ."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04DD4B-3230-4A2C-93F3-85380DB93FCA}"/>
              </a:ext>
            </a:extLst>
          </p:cNvPr>
          <p:cNvSpPr txBox="1"/>
          <p:nvPr/>
        </p:nvSpPr>
        <p:spPr>
          <a:xfrm>
            <a:off x="267187" y="5645562"/>
            <a:ext cx="8447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b="1" dirty="0">
                <a:effectLst>
                  <a:glow rad="114300">
                    <a:schemeClr val="bg1">
                      <a:alpha val="75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من أين يمكن أن يأتي هذا النوع من المشورة؟ </a:t>
            </a:r>
            <a:br>
              <a:rPr lang="en-US" sz="2800" b="1" dirty="0">
                <a:effectLst>
                  <a:glow rad="114300">
                    <a:schemeClr val="bg1">
                      <a:alpha val="75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ar-SA" sz="2800" b="1" dirty="0">
                <a:effectLst>
                  <a:glow rad="114300">
                    <a:schemeClr val="bg1">
                      <a:alpha val="75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(تقدم الصور بعض التلميحات)</a:t>
            </a:r>
            <a:endParaRPr lang="en-US" sz="2800" b="1" dirty="0">
              <a:effectLst>
                <a:glow rad="114300">
                  <a:schemeClr val="bg1">
                    <a:alpha val="75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753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4CC784-59D6-4440-A837-0C3E3C421E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9358" t="16606" r="14038" b="8043"/>
          <a:stretch/>
        </p:blipFill>
        <p:spPr>
          <a:xfrm>
            <a:off x="-14842" y="0"/>
            <a:ext cx="915884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C70E2B-DCE8-48B0-A6E2-4264E2A44C15}"/>
              </a:ext>
            </a:extLst>
          </p:cNvPr>
          <p:cNvSpPr txBox="1"/>
          <p:nvPr/>
        </p:nvSpPr>
        <p:spPr>
          <a:xfrm>
            <a:off x="215620" y="1070918"/>
            <a:ext cx="86019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ما هي الأفعال الثلاثة في مزمور </a:t>
            </a:r>
            <a:r>
              <a:rPr lang="ar-SA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1: 1</a:t>
            </a:r>
            <a:r>
              <a:rPr lang="ar-SA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والتي أ</a:t>
            </a:r>
            <a:r>
              <a:rPr lang="ar-JO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ُ</a:t>
            </a:r>
            <a:r>
              <a:rPr lang="ar-SA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مرنا بأن </a:t>
            </a:r>
            <a:r>
              <a:rPr lang="ar-SA" sz="2800" b="1" u="sng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لا</a:t>
            </a:r>
            <a:r>
              <a:rPr lang="ar-SA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نقوم بها إن </a:t>
            </a:r>
            <a:b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</a:t>
            </a:r>
            <a:r>
              <a:rPr lang="ar-SA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أردنا أن</a:t>
            </a:r>
            <a:r>
              <a:rPr lang="ar-JO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تكون</a:t>
            </a:r>
            <a:r>
              <a:rPr lang="ar-SA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حياتنا مباركه (سعيدة)</a:t>
            </a:r>
          </a:p>
          <a:p>
            <a:pPr algn="r" rtl="1"/>
            <a:r>
              <a:rPr lang="ar-SA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ar-SA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انظر</a:t>
            </a:r>
            <a:r>
              <a:rPr lang="ar-JO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التقدّم </a:t>
            </a:r>
            <a:r>
              <a:rPr lang="ar-SA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التدريجي في هذا الطريق (السير، ثم الوقوف، ثم الجلوس). 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8DAEA-484D-4E7B-912E-472E79095FB2}"/>
              </a:ext>
            </a:extLst>
          </p:cNvPr>
          <p:cNvSpPr txBox="1"/>
          <p:nvPr/>
        </p:nvSpPr>
        <p:spPr>
          <a:xfrm>
            <a:off x="151002" y="2460480"/>
            <a:ext cx="86574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</a:t>
            </a:r>
            <a:r>
              <a:rPr lang="ar-SA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ماذا يدعو الله لوط في </a:t>
            </a:r>
            <a:r>
              <a:rPr lang="ar-SA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2 </a:t>
            </a:r>
            <a:r>
              <a:rPr lang="ar-SA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بطرس </a:t>
            </a:r>
            <a:r>
              <a:rPr lang="ar-SA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2: 7-9</a:t>
            </a:r>
            <a:r>
              <a:rPr lang="ar-SA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؟ لاحظ الابتعاد التدريجي عن الله </a:t>
            </a:r>
            <a:b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</a:t>
            </a:r>
            <a:r>
              <a:rPr lang="ar-SA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وطرقه بينما يتقدم في الطريق التي يصفها المزمور </a:t>
            </a:r>
            <a:r>
              <a:rPr lang="ar-SA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1: 1</a:t>
            </a:r>
            <a:r>
              <a:rPr lang="ar-SA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br>
              <a:rPr lang="ar-SA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endParaRPr lang="ar-SA" sz="24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r" rtl="1"/>
            <a:r>
              <a:rPr lang="ar-SA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  </a:t>
            </a:r>
            <a:r>
              <a:rPr lang="ar-SA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تكوين</a:t>
            </a:r>
            <a:r>
              <a:rPr lang="ar-SA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13: 1-11 ____________________________</a:t>
            </a:r>
            <a:endParaRPr lang="en-US" sz="24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r" rtl="1"/>
            <a: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</a:t>
            </a:r>
            <a:r>
              <a:rPr lang="ar-SA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تكوين</a:t>
            </a:r>
            <a:r>
              <a:rPr lang="ar-SA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13: 12-13 ____________________________</a:t>
            </a:r>
            <a:endParaRPr lang="en-US" sz="24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r" rtl="1"/>
            <a: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</a:t>
            </a:r>
            <a:r>
              <a:rPr lang="ar-SA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تكوين</a:t>
            </a:r>
            <a:r>
              <a:rPr lang="ar-SA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14: 12 ______________________________</a:t>
            </a:r>
            <a:b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</a:t>
            </a:r>
            <a:r>
              <a:rPr lang="ar-SA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تكوين</a:t>
            </a:r>
            <a:r>
              <a:rPr lang="ar-SA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19: 1 _______________________________</a:t>
            </a:r>
            <a:endParaRPr lang="en-US" sz="24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897CA-0F4F-419F-BD03-F058D567EF1D}"/>
              </a:ext>
            </a:extLst>
          </p:cNvPr>
          <p:cNvSpPr txBox="1"/>
          <p:nvPr/>
        </p:nvSpPr>
        <p:spPr>
          <a:xfrm>
            <a:off x="59891" y="3715104"/>
            <a:ext cx="616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رأى </a:t>
            </a:r>
            <a:r>
              <a:rPr lang="ar-JO" sz="2400" b="1" dirty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ما كان جيداً بالنسبة له</a:t>
            </a:r>
            <a:endParaRPr lang="en-US" sz="2400" b="1" dirty="0"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82A7DD-AB61-4089-AF64-31E10AE7595E}"/>
              </a:ext>
            </a:extLst>
          </p:cNvPr>
          <p:cNvSpPr txBox="1"/>
          <p:nvPr/>
        </p:nvSpPr>
        <p:spPr>
          <a:xfrm>
            <a:off x="335558" y="4150925"/>
            <a:ext cx="5735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وضع خيامه في سدوم الشريرة </a:t>
            </a:r>
            <a:endParaRPr lang="en-US" sz="2400" b="1" dirty="0"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3FFDBF-DB4A-49C7-A71A-053A7B4E3F18}"/>
              </a:ext>
            </a:extLst>
          </p:cNvPr>
          <p:cNvSpPr txBox="1"/>
          <p:nvPr/>
        </p:nvSpPr>
        <p:spPr>
          <a:xfrm>
            <a:off x="1721184" y="4559212"/>
            <a:ext cx="4663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انتقل إلى سدوم</a:t>
            </a:r>
            <a:endParaRPr lang="en-US" sz="2400" b="1" dirty="0"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C07758-DB56-48BF-9CBC-8C345E49E5D9}"/>
              </a:ext>
            </a:extLst>
          </p:cNvPr>
          <p:cNvSpPr txBox="1"/>
          <p:nvPr/>
        </p:nvSpPr>
        <p:spPr>
          <a:xfrm>
            <a:off x="119154" y="5016673"/>
            <a:ext cx="66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جلس في باب سدوم كأحد الأشخاص ذوي النفوذ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AEDD80-B5A7-4AD4-8E1D-395E6B325E84}"/>
              </a:ext>
            </a:extLst>
          </p:cNvPr>
          <p:cNvSpPr txBox="1"/>
          <p:nvPr/>
        </p:nvSpPr>
        <p:spPr>
          <a:xfrm>
            <a:off x="258022" y="5523823"/>
            <a:ext cx="8559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اقرأ تكوين </a:t>
            </a:r>
            <a:r>
              <a:rPr lang="ar-SA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19</a:t>
            </a:r>
            <a:r>
              <a:rPr lang="ar-SA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. ما الثمن الذي دفعه لوط من أجل اختياره للسير في </a:t>
            </a:r>
            <a:b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</a:t>
            </a:r>
            <a:r>
              <a:rPr lang="ar-SA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الطريق الذي يحذرنا منه المزمور </a:t>
            </a:r>
            <a:r>
              <a:rPr lang="ar-SA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1: 1</a:t>
            </a:r>
            <a:r>
              <a:rPr lang="ar-SA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؟ 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8BD6EC-1048-4B82-83B3-539E5E581B78}"/>
              </a:ext>
            </a:extLst>
          </p:cNvPr>
          <p:cNvSpPr txBox="1"/>
          <p:nvPr/>
        </p:nvSpPr>
        <p:spPr>
          <a:xfrm>
            <a:off x="258022" y="537104"/>
            <a:ext cx="8559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effectLst>
                  <a:glow rad="114300">
                    <a:schemeClr val="bg1">
                      <a:alpha val="75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</a:t>
            </a:r>
            <a:r>
              <a:rPr lang="ar-SA" sz="2800" b="1" dirty="0">
                <a:effectLst>
                  <a:glow rad="114300">
                    <a:schemeClr val="bg1">
                      <a:alpha val="75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قدم بعض الأمثلة عن "مشورة ال</a:t>
            </a:r>
            <a:r>
              <a:rPr lang="ar-JO" sz="2800" b="1" dirty="0">
                <a:effectLst>
                  <a:glow rad="114300">
                    <a:schemeClr val="bg1">
                      <a:alpha val="75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أشرار</a:t>
            </a:r>
            <a:r>
              <a:rPr lang="ar-SA" sz="2800" b="1" dirty="0">
                <a:effectLst>
                  <a:glow rad="114300">
                    <a:schemeClr val="bg1">
                      <a:alpha val="75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" </a:t>
            </a:r>
            <a:endParaRPr lang="en-US" sz="2800" b="1" dirty="0">
              <a:effectLst>
                <a:glow rad="114300">
                  <a:schemeClr val="bg1">
                    <a:alpha val="75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29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alking down a dirt road&#10;&#10;Description generated with very high confidence">
            <a:extLst>
              <a:ext uri="{FF2B5EF4-FFF2-40B4-BE49-F238E27FC236}">
                <a16:creationId xmlns:a16="http://schemas.microsoft.com/office/drawing/2014/main" id="{F729EFA7-FF7C-41D3-9096-0B0FD93342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8"/>
          <a:stretch/>
        </p:blipFill>
        <p:spPr>
          <a:xfrm>
            <a:off x="-75501" y="7258"/>
            <a:ext cx="9286613" cy="68580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E82AA01-5F63-43AF-BD1A-A2EC5375202F}"/>
              </a:ext>
            </a:extLst>
          </p:cNvPr>
          <p:cNvSpPr txBox="1"/>
          <p:nvPr/>
        </p:nvSpPr>
        <p:spPr>
          <a:xfrm>
            <a:off x="200439" y="5496373"/>
            <a:ext cx="8559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انظر إلى حياتك. هل أنت في مكان ما على  طريق الأشرار (في الفكر </a:t>
            </a:r>
            <a:b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</a:t>
            </a:r>
            <a:r>
              <a:rPr lang="ar-SA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أو الأعمال)؟ لم يفت الأوان لتغيير الاتجاه!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793772-039A-4421-9AEF-7DDC2F0AFC69}"/>
              </a:ext>
            </a:extLst>
          </p:cNvPr>
          <p:cNvSpPr txBox="1"/>
          <p:nvPr/>
        </p:nvSpPr>
        <p:spPr>
          <a:xfrm>
            <a:off x="200440" y="1082721"/>
            <a:ext cx="8559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ما هي النصيحة الجيدة التي تتقدمها هذه الآيات لنا حول كيفية البقاء </a:t>
            </a:r>
            <a:b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</a:t>
            </a:r>
            <a:r>
              <a:rPr lang="ar-SA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بعيداً عن طريق الأشرار؟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AD5981E-390D-46E7-A36E-F82C93D3222F}"/>
              </a:ext>
            </a:extLst>
          </p:cNvPr>
          <p:cNvGrpSpPr/>
          <p:nvPr/>
        </p:nvGrpSpPr>
        <p:grpSpPr>
          <a:xfrm>
            <a:off x="332771" y="2533166"/>
            <a:ext cx="2249756" cy="1658588"/>
            <a:chOff x="405851" y="1779818"/>
            <a:chExt cx="2249756" cy="1658588"/>
          </a:xfrm>
        </p:grpSpPr>
        <p:pic>
          <p:nvPicPr>
            <p:cNvPr id="33" name="Picture 32" descr="A person walking down a dirt road&#10;&#10;Description generated with very high confidence">
              <a:extLst>
                <a:ext uri="{FF2B5EF4-FFF2-40B4-BE49-F238E27FC236}">
                  <a16:creationId xmlns:a16="http://schemas.microsoft.com/office/drawing/2014/main" id="{DE7EC97C-E531-4934-AEA3-66FABC014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810" y="1779818"/>
              <a:ext cx="1949751" cy="16585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76200" cap="sq">
              <a:solidFill>
                <a:schemeClr val="bg1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4C2A731-51EE-434D-8CB3-3754063487CA}"/>
                </a:ext>
              </a:extLst>
            </p:cNvPr>
            <p:cNvSpPr txBox="1"/>
            <p:nvPr/>
          </p:nvSpPr>
          <p:spPr>
            <a:xfrm rot="21220156">
              <a:off x="405851" y="1818865"/>
              <a:ext cx="22497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>
                  <a:effectLst>
                    <a:glow rad="127000">
                      <a:schemeClr val="bg1">
                        <a:alpha val="90000"/>
                      </a:schemeClr>
                    </a:glow>
                  </a:effectLst>
                  <a:latin typeface="Comic Sans MS" panose="030F0702030302020204" pitchFamily="66" charset="0"/>
                  <a:sym typeface="Wingdings" panose="05000000000000000000" pitchFamily="2" charset="2"/>
                </a:rPr>
                <a:t>أمثال</a:t>
              </a:r>
              <a:r>
                <a:rPr lang="ar-SA" sz="2000" b="1" dirty="0">
                  <a:effectLst>
                    <a:glow rad="127000">
                      <a:schemeClr val="bg1">
                        <a:alpha val="90000"/>
                      </a:schemeClr>
                    </a:glow>
                  </a:effectLst>
                  <a:latin typeface="Comic Sans MS" panose="030F0702030302020204" pitchFamily="66" charset="0"/>
                  <a:sym typeface="Wingdings" panose="05000000000000000000" pitchFamily="2" charset="2"/>
                </a:rPr>
                <a:t> 1: 10-16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2DA6DBE-A029-469F-B86F-E37422BF29B8}"/>
              </a:ext>
            </a:extLst>
          </p:cNvPr>
          <p:cNvGrpSpPr/>
          <p:nvPr/>
        </p:nvGrpSpPr>
        <p:grpSpPr>
          <a:xfrm>
            <a:off x="2003953" y="3268756"/>
            <a:ext cx="2254261" cy="1658588"/>
            <a:chOff x="2539605" y="2298603"/>
            <a:chExt cx="2254261" cy="1658588"/>
          </a:xfrm>
        </p:grpSpPr>
        <p:pic>
          <p:nvPicPr>
            <p:cNvPr id="44" name="Picture 43" descr="A person walking down a dirt road&#10;&#10;Description generated with very high confidence">
              <a:extLst>
                <a:ext uri="{FF2B5EF4-FFF2-40B4-BE49-F238E27FC236}">
                  <a16:creationId xmlns:a16="http://schemas.microsoft.com/office/drawing/2014/main" id="{54DD3045-356D-4C9E-AC71-8FE6CC27B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307" y="2298603"/>
              <a:ext cx="1949751" cy="16585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76200" cap="sq">
              <a:solidFill>
                <a:schemeClr val="bg1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D253B00-D863-4BE4-BA49-31A4AF781CE4}"/>
                </a:ext>
              </a:extLst>
            </p:cNvPr>
            <p:cNvSpPr txBox="1"/>
            <p:nvPr/>
          </p:nvSpPr>
          <p:spPr>
            <a:xfrm rot="21218853">
              <a:off x="2539605" y="2325418"/>
              <a:ext cx="2254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>
                  <a:effectLst>
                    <a:glow rad="127000">
                      <a:schemeClr val="bg1">
                        <a:alpha val="90000"/>
                      </a:schemeClr>
                    </a:glow>
                  </a:effectLst>
                  <a:latin typeface="Comic Sans MS" panose="030F0702030302020204" pitchFamily="66" charset="0"/>
                  <a:sym typeface="Wingdings" panose="05000000000000000000" pitchFamily="2" charset="2"/>
                </a:rPr>
                <a:t>أمثال</a:t>
              </a:r>
              <a:r>
                <a:rPr lang="ar-SA" sz="2000" b="1" dirty="0">
                  <a:effectLst>
                    <a:glow rad="127000">
                      <a:schemeClr val="bg1">
                        <a:alpha val="90000"/>
                      </a:schemeClr>
                    </a:glow>
                  </a:effectLst>
                  <a:latin typeface="Comic Sans MS" panose="030F0702030302020204" pitchFamily="66" charset="0"/>
                  <a:sym typeface="Wingdings" panose="05000000000000000000" pitchFamily="2" charset="2"/>
                </a:rPr>
                <a:t> 4: 10-19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E950019-6D5E-4B81-BCA7-52F26A00A44E}"/>
              </a:ext>
            </a:extLst>
          </p:cNvPr>
          <p:cNvGrpSpPr/>
          <p:nvPr/>
        </p:nvGrpSpPr>
        <p:grpSpPr>
          <a:xfrm rot="777908">
            <a:off x="6938031" y="2335585"/>
            <a:ext cx="1949751" cy="1658588"/>
            <a:chOff x="4966839" y="1894306"/>
            <a:chExt cx="1949751" cy="1658588"/>
          </a:xfrm>
        </p:grpSpPr>
        <p:pic>
          <p:nvPicPr>
            <p:cNvPr id="46" name="Picture 45" descr="A person walking down a dirt road&#10;&#10;Description generated with very high confidence">
              <a:extLst>
                <a:ext uri="{FF2B5EF4-FFF2-40B4-BE49-F238E27FC236}">
                  <a16:creationId xmlns:a16="http://schemas.microsoft.com/office/drawing/2014/main" id="{3B8453A8-692C-4FD1-8953-B0B75724D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6839" y="1894306"/>
              <a:ext cx="1949751" cy="16585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76200" cap="sq">
              <a:solidFill>
                <a:schemeClr val="bg1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0FF42AB-FDC7-4D84-AA25-0171F328F629}"/>
                </a:ext>
              </a:extLst>
            </p:cNvPr>
            <p:cNvSpPr txBox="1"/>
            <p:nvPr/>
          </p:nvSpPr>
          <p:spPr>
            <a:xfrm rot="21219159">
              <a:off x="5038416" y="1929749"/>
              <a:ext cx="1711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>
                  <a:effectLst>
                    <a:glow rad="127000">
                      <a:schemeClr val="bg1">
                        <a:alpha val="90000"/>
                      </a:schemeClr>
                    </a:glow>
                  </a:effectLst>
                  <a:latin typeface="Comic Sans MS" panose="030F0702030302020204" pitchFamily="66" charset="0"/>
                  <a:sym typeface="Wingdings" panose="05000000000000000000" pitchFamily="2" charset="2"/>
                </a:rPr>
                <a:t>أمثال</a:t>
              </a:r>
              <a:r>
                <a:rPr lang="ar-SA" sz="2000" b="1" dirty="0">
                  <a:effectLst>
                    <a:glow rad="127000">
                      <a:schemeClr val="bg1">
                        <a:alpha val="90000"/>
                      </a:schemeClr>
                    </a:glow>
                  </a:effectLst>
                  <a:latin typeface="Comic Sans MS" panose="030F0702030302020204" pitchFamily="66" charset="0"/>
                  <a:sym typeface="Wingdings" panose="05000000000000000000" pitchFamily="2" charset="2"/>
                </a:rPr>
                <a:t> 13: 20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349635E-2950-46DB-9926-643205CF71FD}"/>
              </a:ext>
            </a:extLst>
          </p:cNvPr>
          <p:cNvGrpSpPr/>
          <p:nvPr/>
        </p:nvGrpSpPr>
        <p:grpSpPr>
          <a:xfrm rot="717999">
            <a:off x="5462865" y="3547151"/>
            <a:ext cx="1949751" cy="1667382"/>
            <a:chOff x="7187072" y="1718162"/>
            <a:chExt cx="1949751" cy="1667382"/>
          </a:xfrm>
        </p:grpSpPr>
        <p:pic>
          <p:nvPicPr>
            <p:cNvPr id="47" name="Picture 46" descr="A person walking down a dirt road&#10;&#10;Description generated with very high confidence">
              <a:extLst>
                <a:ext uri="{FF2B5EF4-FFF2-40B4-BE49-F238E27FC236}">
                  <a16:creationId xmlns:a16="http://schemas.microsoft.com/office/drawing/2014/main" id="{43207286-E874-41DB-AC56-5221A24C1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7072" y="1726956"/>
              <a:ext cx="1949751" cy="16585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76200" cap="sq">
              <a:solidFill>
                <a:schemeClr val="bg1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8AB7BA4-2D27-4EA6-A307-9B768DCFE309}"/>
                </a:ext>
              </a:extLst>
            </p:cNvPr>
            <p:cNvSpPr txBox="1"/>
            <p:nvPr/>
          </p:nvSpPr>
          <p:spPr>
            <a:xfrm rot="21241211">
              <a:off x="7280524" y="1718162"/>
              <a:ext cx="17779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>
                  <a:effectLst>
                    <a:glow rad="127000">
                      <a:schemeClr val="bg1">
                        <a:alpha val="90000"/>
                      </a:schemeClr>
                    </a:glow>
                  </a:effectLst>
                  <a:latin typeface="Comic Sans MS" panose="030F0702030302020204" pitchFamily="66" charset="0"/>
                  <a:sym typeface="Wingdings" panose="05000000000000000000" pitchFamily="2" charset="2"/>
                </a:rPr>
                <a:t>1 </a:t>
              </a:r>
              <a:r>
                <a:rPr lang="ar-SA" sz="2400" b="1" dirty="0" err="1">
                  <a:effectLst>
                    <a:glow rad="127000">
                      <a:schemeClr val="bg1">
                        <a:alpha val="90000"/>
                      </a:schemeClr>
                    </a:glow>
                  </a:effectLst>
                  <a:latin typeface="Comic Sans MS" panose="030F0702030302020204" pitchFamily="66" charset="0"/>
                  <a:sym typeface="Wingdings" panose="05000000000000000000" pitchFamily="2" charset="2"/>
                </a:rPr>
                <a:t>كورنثوس</a:t>
              </a:r>
              <a:r>
                <a:rPr lang="ar-SA" sz="2000" b="1" dirty="0">
                  <a:effectLst>
                    <a:glow rad="127000">
                      <a:schemeClr val="bg1">
                        <a:alpha val="90000"/>
                      </a:schemeClr>
                    </a:glow>
                  </a:effectLst>
                  <a:latin typeface="Comic Sans MS" panose="030F0702030302020204" pitchFamily="66" charset="0"/>
                  <a:sym typeface="Wingdings" panose="05000000000000000000" pitchFamily="2" charset="2"/>
                </a:rPr>
                <a:t> 15: 33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86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E64242-1E2D-4606-895A-6B7FC30D01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" r="4953"/>
          <a:stretch/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874CB8-F69D-42A2-A661-6A18FB1A74AF}"/>
              </a:ext>
            </a:extLst>
          </p:cNvPr>
          <p:cNvSpPr txBox="1"/>
          <p:nvPr/>
        </p:nvSpPr>
        <p:spPr>
          <a:xfrm>
            <a:off x="547671" y="2228116"/>
            <a:ext cx="8048658" cy="523220"/>
          </a:xfrm>
          <a:prstGeom prst="rect">
            <a:avLst/>
          </a:prstGeom>
          <a:noFill/>
          <a:effectLst>
            <a:glow rad="558800"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>
                <a:effectLst>
                  <a:glow rad="203200">
                    <a:schemeClr val="bg1">
                      <a:alpha val="85000"/>
                    </a:schemeClr>
                  </a:glow>
                </a:effectLst>
              </a:rPr>
              <a:t>"</a:t>
            </a:r>
            <a:r>
              <a:rPr lang="ar-SA" sz="2800" b="1" dirty="0">
                <a:effectLst>
                  <a:glow rad="203200">
                    <a:schemeClr val="bg1">
                      <a:alpha val="85000"/>
                    </a:schemeClr>
                  </a:glow>
                </a:effectLst>
              </a:rPr>
              <a:t>لكِنْ فِي نَامُوسِ الرَّبِّ مَسَرَّتُهُ، وَفِي نَامُوسِهِ يَلْهَجُ نَهَارًا وَلَيْلاً.</a:t>
            </a:r>
            <a:r>
              <a:rPr lang="ar-JO" sz="2800" b="1" dirty="0">
                <a:effectLst>
                  <a:glow rad="203200">
                    <a:schemeClr val="bg1">
                      <a:alpha val="85000"/>
                    </a:schemeClr>
                  </a:glow>
                </a:effectLst>
              </a:rPr>
              <a:t>"</a:t>
            </a:r>
            <a:endParaRPr lang="en-US" sz="2800" b="1" dirty="0">
              <a:effectLst>
                <a:glow rad="203200">
                  <a:schemeClr val="bg1">
                    <a:alpha val="8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7978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29180038-575F-4BEA-9BD2-81D6FFB0E1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" r="4953"/>
          <a:stretch/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486F598-6E23-430B-8CA3-66ADB32753D3}"/>
              </a:ext>
            </a:extLst>
          </p:cNvPr>
          <p:cNvSpPr/>
          <p:nvPr/>
        </p:nvSpPr>
        <p:spPr>
          <a:xfrm>
            <a:off x="904612" y="1132040"/>
            <a:ext cx="1728133" cy="162746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252E4B8-28C0-4E23-991E-4195B5E48D72}"/>
              </a:ext>
            </a:extLst>
          </p:cNvPr>
          <p:cNvSpPr/>
          <p:nvPr/>
        </p:nvSpPr>
        <p:spPr>
          <a:xfrm>
            <a:off x="2801922" y="1132040"/>
            <a:ext cx="1728133" cy="162746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7F4AFB1-AE40-4948-9133-F15E4A604C1F}"/>
              </a:ext>
            </a:extLst>
          </p:cNvPr>
          <p:cNvSpPr/>
          <p:nvPr/>
        </p:nvSpPr>
        <p:spPr>
          <a:xfrm>
            <a:off x="4699232" y="1132040"/>
            <a:ext cx="1728133" cy="162746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DACA40-D115-4496-A316-5F670EA95BF7}"/>
              </a:ext>
            </a:extLst>
          </p:cNvPr>
          <p:cNvSpPr/>
          <p:nvPr/>
        </p:nvSpPr>
        <p:spPr>
          <a:xfrm>
            <a:off x="6596542" y="1132040"/>
            <a:ext cx="1728133" cy="162746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D294C99-ABE2-4EF5-BF1A-F1894DE1DA41}"/>
              </a:ext>
            </a:extLst>
          </p:cNvPr>
          <p:cNvSpPr/>
          <p:nvPr/>
        </p:nvSpPr>
        <p:spPr>
          <a:xfrm>
            <a:off x="904612" y="3001366"/>
            <a:ext cx="1728133" cy="162746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0287721-E1EE-45DB-B033-A4573A2C50AE}"/>
              </a:ext>
            </a:extLst>
          </p:cNvPr>
          <p:cNvSpPr/>
          <p:nvPr/>
        </p:nvSpPr>
        <p:spPr>
          <a:xfrm>
            <a:off x="2801922" y="3001366"/>
            <a:ext cx="1728133" cy="162746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866ADE9-E74A-49CA-8147-1C3AE455EC2B}"/>
              </a:ext>
            </a:extLst>
          </p:cNvPr>
          <p:cNvSpPr/>
          <p:nvPr/>
        </p:nvSpPr>
        <p:spPr>
          <a:xfrm>
            <a:off x="4699232" y="3001366"/>
            <a:ext cx="1728133" cy="162746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E249299-0037-4E49-8C4D-9704DBA12DF8}"/>
              </a:ext>
            </a:extLst>
          </p:cNvPr>
          <p:cNvSpPr/>
          <p:nvPr/>
        </p:nvSpPr>
        <p:spPr>
          <a:xfrm>
            <a:off x="6596542" y="3001366"/>
            <a:ext cx="1728133" cy="162746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636796E-A862-4D39-9A6C-7844F2436A17}"/>
              </a:ext>
            </a:extLst>
          </p:cNvPr>
          <p:cNvSpPr/>
          <p:nvPr/>
        </p:nvSpPr>
        <p:spPr>
          <a:xfrm>
            <a:off x="2801922" y="4873309"/>
            <a:ext cx="1728133" cy="162746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D14BDE2-74D4-4E07-84BE-FCAA8B5B16A9}"/>
              </a:ext>
            </a:extLst>
          </p:cNvPr>
          <p:cNvSpPr/>
          <p:nvPr/>
        </p:nvSpPr>
        <p:spPr>
          <a:xfrm>
            <a:off x="4699232" y="4873309"/>
            <a:ext cx="1728133" cy="162746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1D539D-4CAD-4DB1-B797-19F35E917526}"/>
              </a:ext>
            </a:extLst>
          </p:cNvPr>
          <p:cNvSpPr txBox="1"/>
          <p:nvPr/>
        </p:nvSpPr>
        <p:spPr>
          <a:xfrm>
            <a:off x="1001434" y="1501371"/>
            <a:ext cx="153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effectLst>
                  <a:glow rad="139700">
                    <a:schemeClr val="bg1">
                      <a:alpha val="84000"/>
                    </a:schemeClr>
                  </a:glow>
                </a:effectLst>
              </a:rPr>
              <a:t>البركة</a:t>
            </a:r>
            <a:endParaRPr lang="en-US" sz="2400" b="1" dirty="0">
              <a:effectLst>
                <a:glow rad="139700">
                  <a:schemeClr val="bg1">
                    <a:alpha val="84000"/>
                  </a:schemeClr>
                </a:glo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F781AA-CB8E-4BF5-8E99-671C722EC22C}"/>
              </a:ext>
            </a:extLst>
          </p:cNvPr>
          <p:cNvSpPr txBox="1"/>
          <p:nvPr/>
        </p:nvSpPr>
        <p:spPr>
          <a:xfrm>
            <a:off x="2898744" y="1280022"/>
            <a:ext cx="153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effectLst>
                  <a:glow rad="139700">
                    <a:schemeClr val="bg1">
                      <a:alpha val="84000"/>
                    </a:schemeClr>
                  </a:glow>
                </a:effectLst>
              </a:rPr>
              <a:t>تُحفظني من الخطية</a:t>
            </a:r>
            <a:endParaRPr lang="en-US" sz="2400" b="1" dirty="0">
              <a:effectLst>
                <a:glow rad="139700">
                  <a:schemeClr val="bg1">
                    <a:alpha val="84000"/>
                  </a:schemeClr>
                </a:glo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8DF78C-9FED-41C4-B33E-FA765CB607F1}"/>
              </a:ext>
            </a:extLst>
          </p:cNvPr>
          <p:cNvSpPr txBox="1"/>
          <p:nvPr/>
        </p:nvSpPr>
        <p:spPr>
          <a:xfrm>
            <a:off x="4796054" y="1235705"/>
            <a:ext cx="153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effectLst>
                  <a:glow rad="139700">
                    <a:schemeClr val="bg1">
                      <a:alpha val="84000"/>
                    </a:schemeClr>
                  </a:glow>
                </a:effectLst>
              </a:rPr>
              <a:t>تُعطيني المشورة</a:t>
            </a:r>
            <a:endParaRPr lang="en-US" sz="2400" b="1" dirty="0">
              <a:effectLst>
                <a:glow rad="139700">
                  <a:schemeClr val="bg1">
                    <a:alpha val="84000"/>
                  </a:schemeClr>
                </a:glo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0C3C595-5BBF-430D-A6C3-E29DBE0A4EC9}"/>
              </a:ext>
            </a:extLst>
          </p:cNvPr>
          <p:cNvSpPr txBox="1"/>
          <p:nvPr/>
        </p:nvSpPr>
        <p:spPr>
          <a:xfrm>
            <a:off x="6869448" y="1227017"/>
            <a:ext cx="1160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effectLst>
                  <a:glow rad="139700">
                    <a:schemeClr val="bg1">
                      <a:alpha val="84000"/>
                    </a:schemeClr>
                  </a:glow>
                </a:effectLst>
              </a:rPr>
              <a:t>تُقيمني من الحزن</a:t>
            </a:r>
            <a:endParaRPr lang="en-US" sz="2400" b="1" dirty="0">
              <a:effectLst>
                <a:glow rad="139700">
                  <a:schemeClr val="bg1">
                    <a:alpha val="84000"/>
                  </a:schemeClr>
                </a:glo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2C867F-9604-4208-B6CC-C5531116E8C5}"/>
              </a:ext>
            </a:extLst>
          </p:cNvPr>
          <p:cNvSpPr txBox="1"/>
          <p:nvPr/>
        </p:nvSpPr>
        <p:spPr>
          <a:xfrm>
            <a:off x="1220422" y="3059748"/>
            <a:ext cx="1107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effectLst>
                  <a:glow rad="139700">
                    <a:schemeClr val="bg1">
                      <a:alpha val="84000"/>
                    </a:schemeClr>
                  </a:glow>
                </a:effectLst>
              </a:rPr>
              <a:t>تُحيني في مذلتي</a:t>
            </a:r>
            <a:endParaRPr lang="en-US" sz="2400" b="1" dirty="0">
              <a:effectLst>
                <a:glow rad="139700">
                  <a:schemeClr val="bg1">
                    <a:alpha val="84000"/>
                  </a:schemeClr>
                </a:glo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42B3B6-71A3-489C-94FA-BD3AF3405157}"/>
              </a:ext>
            </a:extLst>
          </p:cNvPr>
          <p:cNvSpPr txBox="1"/>
          <p:nvPr/>
        </p:nvSpPr>
        <p:spPr>
          <a:xfrm>
            <a:off x="2807776" y="3127445"/>
            <a:ext cx="1669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effectLst>
                  <a:glow rad="139700">
                    <a:schemeClr val="bg1">
                      <a:alpha val="84000"/>
                    </a:schemeClr>
                  </a:glow>
                </a:effectLst>
              </a:rPr>
              <a:t>تجعلني أحكم من أعدائي </a:t>
            </a:r>
            <a:endParaRPr lang="en-US" sz="2400" b="1" dirty="0">
              <a:effectLst>
                <a:glow rad="139700">
                  <a:schemeClr val="bg1">
                    <a:alpha val="84000"/>
                  </a:schemeClr>
                </a:glo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E84951-7BE3-4D4C-9F80-A0B90E05867E}"/>
              </a:ext>
            </a:extLst>
          </p:cNvPr>
          <p:cNvSpPr txBox="1"/>
          <p:nvPr/>
        </p:nvSpPr>
        <p:spPr>
          <a:xfrm>
            <a:off x="4886325" y="3088353"/>
            <a:ext cx="1319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effectLst>
                  <a:glow rad="139700">
                    <a:schemeClr val="bg1">
                      <a:alpha val="84000"/>
                    </a:schemeClr>
                  </a:glow>
                </a:effectLst>
              </a:rPr>
              <a:t>تُعطيني تعقل أكثر</a:t>
            </a:r>
            <a:endParaRPr lang="en-US" sz="2400" b="1" dirty="0">
              <a:effectLst>
                <a:glow rad="139700">
                  <a:schemeClr val="bg1">
                    <a:alpha val="84000"/>
                  </a:schemeClr>
                </a:glo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FF1B83-36EE-4123-AAB2-CA85755A4C0F}"/>
              </a:ext>
            </a:extLst>
          </p:cNvPr>
          <p:cNvSpPr txBox="1"/>
          <p:nvPr/>
        </p:nvSpPr>
        <p:spPr>
          <a:xfrm>
            <a:off x="6541665" y="3395907"/>
            <a:ext cx="1842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effectLst>
                  <a:glow rad="139700">
                    <a:schemeClr val="bg1">
                      <a:alpha val="84000"/>
                    </a:schemeClr>
                  </a:glow>
                </a:effectLst>
              </a:rPr>
              <a:t>تُعطيني فطنة</a:t>
            </a:r>
            <a:endParaRPr lang="en-US" sz="2400" b="1" dirty="0">
              <a:effectLst>
                <a:glow rad="139700">
                  <a:schemeClr val="bg1">
                    <a:alpha val="84000"/>
                  </a:schemeClr>
                </a:glo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ACE73C-8196-4670-971E-D0D489E1C28F}"/>
              </a:ext>
            </a:extLst>
          </p:cNvPr>
          <p:cNvGrpSpPr/>
          <p:nvPr/>
        </p:nvGrpSpPr>
        <p:grpSpPr>
          <a:xfrm>
            <a:off x="6499808" y="4873309"/>
            <a:ext cx="1842433" cy="1627464"/>
            <a:chOff x="837936" y="4873309"/>
            <a:chExt cx="1842433" cy="162746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46F8E83-5F0C-48F0-9B0F-A322B66A8FBB}"/>
                </a:ext>
              </a:extLst>
            </p:cNvPr>
            <p:cNvSpPr/>
            <p:nvPr/>
          </p:nvSpPr>
          <p:spPr>
            <a:xfrm>
              <a:off x="904612" y="4873309"/>
              <a:ext cx="1728133" cy="162746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16CFB90-AABE-4CF3-B589-79453613233C}"/>
                </a:ext>
              </a:extLst>
            </p:cNvPr>
            <p:cNvSpPr txBox="1"/>
            <p:nvPr/>
          </p:nvSpPr>
          <p:spPr>
            <a:xfrm>
              <a:off x="837936" y="5049027"/>
              <a:ext cx="18424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>
                  <a:effectLst>
                    <a:glow rad="139700">
                      <a:schemeClr val="bg1">
                        <a:alpha val="84000"/>
                      </a:schemeClr>
                    </a:glow>
                  </a:effectLst>
                </a:rPr>
                <a:t>تُساعدني أن أتفطن/أبغض كل طريق كذب</a:t>
              </a:r>
              <a:endParaRPr lang="en-US" sz="2400" b="1" dirty="0">
                <a:effectLst>
                  <a:glow rad="139700">
                    <a:schemeClr val="bg1">
                      <a:alpha val="84000"/>
                    </a:schemeClr>
                  </a:glow>
                </a:effectLst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EEEC42E-153C-4294-BD83-BB4ECC0C4E0F}"/>
              </a:ext>
            </a:extLst>
          </p:cNvPr>
          <p:cNvSpPr txBox="1"/>
          <p:nvPr/>
        </p:nvSpPr>
        <p:spPr>
          <a:xfrm>
            <a:off x="4845638" y="4891235"/>
            <a:ext cx="1435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effectLst>
                  <a:glow rad="139700">
                    <a:schemeClr val="bg1">
                      <a:alpha val="84000"/>
                    </a:schemeClr>
                  </a:glow>
                </a:effectLst>
              </a:rPr>
              <a:t>تجلب المسّرة عند الضيق</a:t>
            </a:r>
            <a:endParaRPr lang="en-US" sz="2400" b="1" dirty="0">
              <a:effectLst>
                <a:glow rad="139700">
                  <a:schemeClr val="bg1">
                    <a:alpha val="84000"/>
                  </a:schemeClr>
                </a:glo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D03651-4487-461D-B02D-78FE8B73A07E}"/>
              </a:ext>
            </a:extLst>
          </p:cNvPr>
          <p:cNvSpPr txBox="1"/>
          <p:nvPr/>
        </p:nvSpPr>
        <p:spPr>
          <a:xfrm>
            <a:off x="2923738" y="4967204"/>
            <a:ext cx="1461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effectLst>
                  <a:glow rad="139700">
                    <a:schemeClr val="bg1">
                      <a:alpha val="84000"/>
                    </a:schemeClr>
                  </a:glow>
                </a:effectLst>
              </a:rPr>
              <a:t>تُرشدني خلال الحياة</a:t>
            </a:r>
            <a:endParaRPr lang="en-US" sz="2400" b="1" dirty="0">
              <a:effectLst>
                <a:glow rad="139700">
                  <a:schemeClr val="bg1">
                    <a:alpha val="84000"/>
                  </a:schemeClr>
                </a:glow>
              </a:effectLst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2798B7-918A-42FE-AE3A-4FD46D49BCE0}"/>
              </a:ext>
            </a:extLst>
          </p:cNvPr>
          <p:cNvGrpSpPr/>
          <p:nvPr/>
        </p:nvGrpSpPr>
        <p:grpSpPr>
          <a:xfrm>
            <a:off x="843267" y="4873309"/>
            <a:ext cx="1728133" cy="1627464"/>
            <a:chOff x="6596542" y="4873309"/>
            <a:chExt cx="1728133" cy="162746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826EC8D-8132-4C22-9AFD-4208DDBA50F1}"/>
                </a:ext>
              </a:extLst>
            </p:cNvPr>
            <p:cNvSpPr/>
            <p:nvPr/>
          </p:nvSpPr>
          <p:spPr>
            <a:xfrm>
              <a:off x="6596542" y="4873309"/>
              <a:ext cx="1728133" cy="162746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016CA64-9F2C-405C-B946-B048FDC7385C}"/>
                </a:ext>
              </a:extLst>
            </p:cNvPr>
            <p:cNvSpPr txBox="1"/>
            <p:nvPr/>
          </p:nvSpPr>
          <p:spPr>
            <a:xfrm>
              <a:off x="6696249" y="4958781"/>
              <a:ext cx="14844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>
                  <a:effectLst>
                    <a:glow rad="139700">
                      <a:schemeClr val="bg1">
                        <a:alpha val="84000"/>
                      </a:schemeClr>
                    </a:glow>
                  </a:effectLst>
                </a:rPr>
                <a:t>تُعطيني سلامة جزيله</a:t>
              </a:r>
              <a:endParaRPr lang="en-US" sz="2400" b="1" dirty="0">
                <a:effectLst>
                  <a:glow rad="139700">
                    <a:schemeClr val="bg1">
                      <a:alpha val="84000"/>
                    </a:schemeClr>
                  </a:glow>
                </a:effectLst>
              </a:endParaRPr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3462DBC3-AEC2-4606-A7DA-C6EE3BF755EF}"/>
              </a:ext>
            </a:extLst>
          </p:cNvPr>
          <p:cNvSpPr txBox="1"/>
          <p:nvPr/>
        </p:nvSpPr>
        <p:spPr>
          <a:xfrm>
            <a:off x="292234" y="109168"/>
            <a:ext cx="85595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A" sz="2600" b="1" dirty="0">
                <a:solidFill>
                  <a:prstClr val="black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بحسب المزمور </a:t>
            </a:r>
            <a:r>
              <a:rPr lang="ar-SA" sz="2400" b="1" dirty="0">
                <a:solidFill>
                  <a:prstClr val="black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119</a:t>
            </a:r>
            <a:br>
              <a:rPr lang="en-US" sz="2600" b="1" dirty="0">
                <a:solidFill>
                  <a:prstClr val="black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ar-SA" sz="2600" b="1" dirty="0">
                <a:solidFill>
                  <a:prstClr val="black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ما هي بعض الفوائد التي نحصل عليها من كوننا في كلمة الله؟ </a:t>
            </a:r>
            <a:endParaRPr lang="en-US" sz="2600" b="1" dirty="0">
              <a:solidFill>
                <a:prstClr val="black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0A8470-C862-4A73-9297-21DDB554CEE4}"/>
              </a:ext>
            </a:extLst>
          </p:cNvPr>
          <p:cNvGrpSpPr/>
          <p:nvPr/>
        </p:nvGrpSpPr>
        <p:grpSpPr>
          <a:xfrm>
            <a:off x="901205" y="1118223"/>
            <a:ext cx="1728133" cy="1627464"/>
            <a:chOff x="904612" y="1132040"/>
            <a:chExt cx="1728133" cy="162746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D7E72B8-2B99-4AC7-8F67-5A0CF60315FF}"/>
                </a:ext>
              </a:extLst>
            </p:cNvPr>
            <p:cNvSpPr/>
            <p:nvPr/>
          </p:nvSpPr>
          <p:spPr>
            <a:xfrm>
              <a:off x="904612" y="1132040"/>
              <a:ext cx="1728133" cy="162746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4F2C9CC-B0CA-42C1-9B0D-98A357FD3C8B}"/>
                </a:ext>
              </a:extLst>
            </p:cNvPr>
            <p:cNvSpPr txBox="1"/>
            <p:nvPr/>
          </p:nvSpPr>
          <p:spPr>
            <a:xfrm>
              <a:off x="1198227" y="1702200"/>
              <a:ext cx="1140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A" sz="28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الآية</a:t>
              </a:r>
              <a:r>
                <a:rPr lang="ar-SA" sz="24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 2</a:t>
              </a:r>
              <a:endPara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4692985-A17C-4E67-A228-66CB9F46A663}"/>
              </a:ext>
            </a:extLst>
          </p:cNvPr>
          <p:cNvGrpSpPr/>
          <p:nvPr/>
        </p:nvGrpSpPr>
        <p:grpSpPr>
          <a:xfrm>
            <a:off x="2808040" y="1118223"/>
            <a:ext cx="1728133" cy="1627464"/>
            <a:chOff x="2801922" y="1132040"/>
            <a:chExt cx="1728133" cy="162746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80D4C99-6834-4F22-BD99-020DFA37C3D0}"/>
                </a:ext>
              </a:extLst>
            </p:cNvPr>
            <p:cNvSpPr/>
            <p:nvPr/>
          </p:nvSpPr>
          <p:spPr>
            <a:xfrm>
              <a:off x="2801922" y="1132040"/>
              <a:ext cx="1728133" cy="162746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68A91E1-6A0B-4A3A-BDD0-A55552F507FC}"/>
                </a:ext>
              </a:extLst>
            </p:cNvPr>
            <p:cNvSpPr txBox="1"/>
            <p:nvPr/>
          </p:nvSpPr>
          <p:spPr>
            <a:xfrm>
              <a:off x="3037512" y="1697674"/>
              <a:ext cx="12667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A" sz="28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الآية</a:t>
              </a:r>
              <a:r>
                <a:rPr lang="ar-SA" sz="24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 11</a:t>
              </a:r>
              <a:endPara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3FF8FB8-B62D-4D37-B690-1BE38F73DB37}"/>
              </a:ext>
            </a:extLst>
          </p:cNvPr>
          <p:cNvGrpSpPr/>
          <p:nvPr/>
        </p:nvGrpSpPr>
        <p:grpSpPr>
          <a:xfrm>
            <a:off x="4705350" y="1118223"/>
            <a:ext cx="1728133" cy="1627464"/>
            <a:chOff x="4699232" y="1132040"/>
            <a:chExt cx="1728133" cy="1627464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96996F3-C38A-429D-B1E2-5A1A29223133}"/>
                </a:ext>
              </a:extLst>
            </p:cNvPr>
            <p:cNvSpPr/>
            <p:nvPr/>
          </p:nvSpPr>
          <p:spPr>
            <a:xfrm>
              <a:off x="4699232" y="1132040"/>
              <a:ext cx="1728133" cy="162746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DD4C3C8-0AE4-4FBC-8437-9F4799E8AFEE}"/>
                </a:ext>
              </a:extLst>
            </p:cNvPr>
            <p:cNvSpPr txBox="1"/>
            <p:nvPr/>
          </p:nvSpPr>
          <p:spPr>
            <a:xfrm>
              <a:off x="4912451" y="1695889"/>
              <a:ext cx="13240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الآية</a:t>
              </a:r>
              <a:r>
                <a:rPr lang="ar-SA" sz="24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 24</a:t>
              </a:r>
              <a:endPara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896FBD4-AF4A-4AA5-AAE3-A9ECF603A975}"/>
              </a:ext>
            </a:extLst>
          </p:cNvPr>
          <p:cNvGrpSpPr/>
          <p:nvPr/>
        </p:nvGrpSpPr>
        <p:grpSpPr>
          <a:xfrm>
            <a:off x="6583610" y="1118223"/>
            <a:ext cx="1728133" cy="1627464"/>
            <a:chOff x="6596542" y="1132040"/>
            <a:chExt cx="1728133" cy="162746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BCA3E3D-2163-430E-944C-439045FC28CE}"/>
                </a:ext>
              </a:extLst>
            </p:cNvPr>
            <p:cNvSpPr/>
            <p:nvPr/>
          </p:nvSpPr>
          <p:spPr>
            <a:xfrm>
              <a:off x="6596542" y="1132040"/>
              <a:ext cx="1728133" cy="162746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1519BA2-8F8E-4FF1-AE56-7742A5FC28FA}"/>
                </a:ext>
              </a:extLst>
            </p:cNvPr>
            <p:cNvSpPr txBox="1"/>
            <p:nvPr/>
          </p:nvSpPr>
          <p:spPr>
            <a:xfrm>
              <a:off x="6773409" y="1697673"/>
              <a:ext cx="13240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الآية</a:t>
              </a:r>
              <a:r>
                <a:rPr lang="ar-SA" sz="24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 28</a:t>
              </a:r>
              <a:endPara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3BD1B7C-8F2C-4825-B0F2-B581F18E3DA9}"/>
              </a:ext>
            </a:extLst>
          </p:cNvPr>
          <p:cNvGrpSpPr/>
          <p:nvPr/>
        </p:nvGrpSpPr>
        <p:grpSpPr>
          <a:xfrm>
            <a:off x="891680" y="2987549"/>
            <a:ext cx="1723327" cy="1662842"/>
            <a:chOff x="904612" y="3001366"/>
            <a:chExt cx="1728133" cy="1627464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11ADE2C-AA3B-4107-A198-37C08F15EAF0}"/>
                </a:ext>
              </a:extLst>
            </p:cNvPr>
            <p:cNvSpPr/>
            <p:nvPr/>
          </p:nvSpPr>
          <p:spPr>
            <a:xfrm>
              <a:off x="904612" y="3001366"/>
              <a:ext cx="1728133" cy="162746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8AC82E1-5E3A-484E-83E6-E132C3D58646}"/>
                </a:ext>
              </a:extLst>
            </p:cNvPr>
            <p:cNvSpPr txBox="1"/>
            <p:nvPr/>
          </p:nvSpPr>
          <p:spPr>
            <a:xfrm>
              <a:off x="1134610" y="3584262"/>
              <a:ext cx="1324063" cy="512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A" sz="28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الآية</a:t>
              </a:r>
              <a:r>
                <a:rPr lang="ar-SA" sz="24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 50</a:t>
              </a:r>
              <a:endPara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257A359-A0AB-46F7-86F4-19DFA9FCC6B1}"/>
              </a:ext>
            </a:extLst>
          </p:cNvPr>
          <p:cNvGrpSpPr/>
          <p:nvPr/>
        </p:nvGrpSpPr>
        <p:grpSpPr>
          <a:xfrm>
            <a:off x="2788990" y="2987549"/>
            <a:ext cx="1728133" cy="1627464"/>
            <a:chOff x="2801922" y="3001366"/>
            <a:chExt cx="1728133" cy="1627464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4B45470-F75F-4EE8-890D-B4058BB23DB0}"/>
                </a:ext>
              </a:extLst>
            </p:cNvPr>
            <p:cNvSpPr/>
            <p:nvPr/>
          </p:nvSpPr>
          <p:spPr>
            <a:xfrm>
              <a:off x="2801922" y="3001366"/>
              <a:ext cx="1728133" cy="162746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32A1522-E4B3-4C91-9C2C-1BD65B9E88AC}"/>
                </a:ext>
              </a:extLst>
            </p:cNvPr>
            <p:cNvSpPr txBox="1"/>
            <p:nvPr/>
          </p:nvSpPr>
          <p:spPr>
            <a:xfrm>
              <a:off x="3000461" y="3585399"/>
              <a:ext cx="13240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A" sz="28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الآية</a:t>
              </a:r>
              <a:r>
                <a:rPr lang="ar-SA" sz="24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 98</a:t>
              </a:r>
              <a:endPara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CD3903E-EB7C-4FC4-BCDE-03363E07F277}"/>
              </a:ext>
            </a:extLst>
          </p:cNvPr>
          <p:cNvGrpSpPr/>
          <p:nvPr/>
        </p:nvGrpSpPr>
        <p:grpSpPr>
          <a:xfrm>
            <a:off x="4705350" y="2987549"/>
            <a:ext cx="1728133" cy="1627464"/>
            <a:chOff x="4699232" y="3001366"/>
            <a:chExt cx="1728133" cy="1627464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52EF470-4611-4071-89EE-451A6131EF8C}"/>
                </a:ext>
              </a:extLst>
            </p:cNvPr>
            <p:cNvSpPr/>
            <p:nvPr/>
          </p:nvSpPr>
          <p:spPr>
            <a:xfrm>
              <a:off x="4699232" y="3001366"/>
              <a:ext cx="1728133" cy="162746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B15766D-4747-4AC7-B931-4B71AF3B6805}"/>
                </a:ext>
              </a:extLst>
            </p:cNvPr>
            <p:cNvSpPr txBox="1"/>
            <p:nvPr/>
          </p:nvSpPr>
          <p:spPr>
            <a:xfrm>
              <a:off x="4912452" y="3585400"/>
              <a:ext cx="13240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A" sz="28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الآية</a:t>
              </a:r>
              <a:r>
                <a:rPr lang="ar-SA" sz="24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 99</a:t>
              </a:r>
              <a:endPara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6D1009D-593E-4F94-9A98-0B8BBAAD2BA7}"/>
              </a:ext>
            </a:extLst>
          </p:cNvPr>
          <p:cNvGrpSpPr/>
          <p:nvPr/>
        </p:nvGrpSpPr>
        <p:grpSpPr>
          <a:xfrm>
            <a:off x="6583610" y="2987549"/>
            <a:ext cx="1728133" cy="1627464"/>
            <a:chOff x="6596542" y="3001366"/>
            <a:chExt cx="1728133" cy="1627464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6FBBBFF-AD7D-4E83-AAD1-4E929C2D081C}"/>
                </a:ext>
              </a:extLst>
            </p:cNvPr>
            <p:cNvSpPr/>
            <p:nvPr/>
          </p:nvSpPr>
          <p:spPr>
            <a:xfrm>
              <a:off x="6596542" y="3001366"/>
              <a:ext cx="1728133" cy="162746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FA074BC-342D-4AF9-A743-F371E96F956B}"/>
                </a:ext>
              </a:extLst>
            </p:cNvPr>
            <p:cNvSpPr txBox="1"/>
            <p:nvPr/>
          </p:nvSpPr>
          <p:spPr>
            <a:xfrm>
              <a:off x="6601522" y="3584265"/>
              <a:ext cx="15344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sz="2800" b="1" dirty="0" err="1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الأية</a:t>
              </a:r>
              <a:r>
                <a:rPr lang="ar-SA" sz="24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 100</a:t>
              </a:r>
              <a:endPara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8D3D4E7-E093-43BB-B832-9DFAA0046935}"/>
              </a:ext>
            </a:extLst>
          </p:cNvPr>
          <p:cNvGrpSpPr/>
          <p:nvPr/>
        </p:nvGrpSpPr>
        <p:grpSpPr>
          <a:xfrm>
            <a:off x="6558442" y="4856875"/>
            <a:ext cx="1728133" cy="1627464"/>
            <a:chOff x="904612" y="4873309"/>
            <a:chExt cx="1728133" cy="1627464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6B29DFF-3279-481F-A548-794B141367CA}"/>
                </a:ext>
              </a:extLst>
            </p:cNvPr>
            <p:cNvSpPr/>
            <p:nvPr/>
          </p:nvSpPr>
          <p:spPr>
            <a:xfrm>
              <a:off x="904612" y="4873309"/>
              <a:ext cx="1728133" cy="162746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F901E25-AAAB-4B1F-93A6-72D34994CED8}"/>
                </a:ext>
              </a:extLst>
            </p:cNvPr>
            <p:cNvSpPr txBox="1"/>
            <p:nvPr/>
          </p:nvSpPr>
          <p:spPr>
            <a:xfrm>
              <a:off x="1001434" y="5466552"/>
              <a:ext cx="15344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A" sz="2800" b="1" dirty="0" err="1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الأية</a:t>
              </a:r>
              <a:r>
                <a:rPr lang="ar-SA" sz="24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 104</a:t>
              </a:r>
              <a:endPara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17A8399-8263-4087-AFBC-D6E412678BFB}"/>
              </a:ext>
            </a:extLst>
          </p:cNvPr>
          <p:cNvGrpSpPr/>
          <p:nvPr/>
        </p:nvGrpSpPr>
        <p:grpSpPr>
          <a:xfrm>
            <a:off x="4705350" y="4859492"/>
            <a:ext cx="1728133" cy="1627464"/>
            <a:chOff x="4699232" y="4873309"/>
            <a:chExt cx="1728133" cy="1627464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75BD948-85FA-4A7D-B75C-7EB19D89B7D7}"/>
                </a:ext>
              </a:extLst>
            </p:cNvPr>
            <p:cNvSpPr/>
            <p:nvPr/>
          </p:nvSpPr>
          <p:spPr>
            <a:xfrm>
              <a:off x="4699232" y="4873309"/>
              <a:ext cx="1728133" cy="162746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89B19CA-7EBB-468E-9385-B1A8757172B1}"/>
                </a:ext>
              </a:extLst>
            </p:cNvPr>
            <p:cNvSpPr txBox="1"/>
            <p:nvPr/>
          </p:nvSpPr>
          <p:spPr>
            <a:xfrm>
              <a:off x="4810384" y="5457026"/>
              <a:ext cx="15344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A" sz="2800" b="1" dirty="0" err="1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الأية</a:t>
              </a:r>
              <a:r>
                <a:rPr lang="ar-SA" sz="24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 143</a:t>
              </a:r>
              <a:endPara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2992A3F-E87D-452C-835A-F00C081A38B0}"/>
              </a:ext>
            </a:extLst>
          </p:cNvPr>
          <p:cNvGrpSpPr/>
          <p:nvPr/>
        </p:nvGrpSpPr>
        <p:grpSpPr>
          <a:xfrm>
            <a:off x="853580" y="4873309"/>
            <a:ext cx="1728133" cy="1627464"/>
            <a:chOff x="6596542" y="4873309"/>
            <a:chExt cx="1728133" cy="1627464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03DAF32-6D63-489A-A804-F1BA7985AA7F}"/>
                </a:ext>
              </a:extLst>
            </p:cNvPr>
            <p:cNvSpPr/>
            <p:nvPr/>
          </p:nvSpPr>
          <p:spPr>
            <a:xfrm>
              <a:off x="6596542" y="4873309"/>
              <a:ext cx="1728133" cy="162746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7546C8B-7051-4749-9088-DB36A9A7FB18}"/>
                </a:ext>
              </a:extLst>
            </p:cNvPr>
            <p:cNvSpPr txBox="1"/>
            <p:nvPr/>
          </p:nvSpPr>
          <p:spPr>
            <a:xfrm>
              <a:off x="6714686" y="5490534"/>
              <a:ext cx="15764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A" sz="2800" b="1" dirty="0" err="1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الأية</a:t>
              </a:r>
              <a:r>
                <a:rPr lang="ar-SA" sz="24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 165</a:t>
              </a:r>
              <a:endPara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889D5D3-E62B-4B04-AEB4-1E79B3625D94}"/>
              </a:ext>
            </a:extLst>
          </p:cNvPr>
          <p:cNvGrpSpPr/>
          <p:nvPr/>
        </p:nvGrpSpPr>
        <p:grpSpPr>
          <a:xfrm>
            <a:off x="2808040" y="4859492"/>
            <a:ext cx="1728133" cy="1627464"/>
            <a:chOff x="2801922" y="4873309"/>
            <a:chExt cx="1728133" cy="1627464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CC65909F-5CDE-44D5-B774-19A06BF76ACF}"/>
                </a:ext>
              </a:extLst>
            </p:cNvPr>
            <p:cNvSpPr/>
            <p:nvPr/>
          </p:nvSpPr>
          <p:spPr>
            <a:xfrm>
              <a:off x="2801922" y="4873309"/>
              <a:ext cx="1728133" cy="162746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9D3CDCC-E124-4919-BB78-8B99F7EA19B1}"/>
                </a:ext>
              </a:extLst>
            </p:cNvPr>
            <p:cNvSpPr txBox="1"/>
            <p:nvPr/>
          </p:nvSpPr>
          <p:spPr>
            <a:xfrm>
              <a:off x="2922861" y="5457027"/>
              <a:ext cx="15344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A" sz="2800" b="1" dirty="0" err="1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الأية</a:t>
              </a:r>
              <a:r>
                <a:rPr lang="ar-SA" sz="24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 105</a:t>
              </a:r>
              <a:endPara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58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387549-3858-4B7B-B215-37302BFDA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594"/>
            <a:ext cx="9144000" cy="60924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012BAF-02B1-466E-92B4-582E64325C0A}"/>
              </a:ext>
            </a:extLst>
          </p:cNvPr>
          <p:cNvSpPr txBox="1"/>
          <p:nvPr/>
        </p:nvSpPr>
        <p:spPr>
          <a:xfrm>
            <a:off x="2063691" y="765594"/>
            <a:ext cx="1568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</a:rPr>
              <a:t>النصيحة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3821B1-9B58-4423-8292-8CBA2DBAF8A3}"/>
              </a:ext>
            </a:extLst>
          </p:cNvPr>
          <p:cNvSpPr txBox="1"/>
          <p:nvPr/>
        </p:nvSpPr>
        <p:spPr>
          <a:xfrm>
            <a:off x="3137482" y="258060"/>
            <a:ext cx="1568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</a:rPr>
              <a:t>الثقافة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76535F-EC95-4AF7-BD96-37DECDAC86A4}"/>
              </a:ext>
            </a:extLst>
          </p:cNvPr>
          <p:cNvSpPr txBox="1"/>
          <p:nvPr/>
        </p:nvSpPr>
        <p:spPr>
          <a:xfrm>
            <a:off x="4647501" y="1475591"/>
            <a:ext cx="1568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</a:rPr>
              <a:t>الاستجابات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441F75-FBB6-4CC0-BD00-DFDA97D5CC95}"/>
              </a:ext>
            </a:extLst>
          </p:cNvPr>
          <p:cNvSpPr txBox="1"/>
          <p:nvPr/>
        </p:nvSpPr>
        <p:spPr>
          <a:xfrm>
            <a:off x="2848062" y="1723337"/>
            <a:ext cx="1568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</a:rPr>
              <a:t>المشاعر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0AE515-9DD0-4FE2-ABE9-3FDC54E1F869}"/>
              </a:ext>
            </a:extLst>
          </p:cNvPr>
          <p:cNvSpPr txBox="1"/>
          <p:nvPr/>
        </p:nvSpPr>
        <p:spPr>
          <a:xfrm>
            <a:off x="3710031" y="968057"/>
            <a:ext cx="1568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</a:rPr>
              <a:t>المواقف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A375F0-7F6A-4905-B2F7-F8E0B413BB4D}"/>
              </a:ext>
            </a:extLst>
          </p:cNvPr>
          <p:cNvSpPr txBox="1"/>
          <p:nvPr/>
        </p:nvSpPr>
        <p:spPr>
          <a:xfrm>
            <a:off x="4819474" y="529695"/>
            <a:ext cx="1568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</a:rPr>
              <a:t>المعتقدات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BD91A5-3F82-4966-9422-ABC945365392}"/>
              </a:ext>
            </a:extLst>
          </p:cNvPr>
          <p:cNvSpPr txBox="1"/>
          <p:nvPr/>
        </p:nvSpPr>
        <p:spPr>
          <a:xfrm>
            <a:off x="2529280" y="6290432"/>
            <a:ext cx="4085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رومية</a:t>
            </a:r>
            <a:r>
              <a:rPr lang="ar-JO" sz="24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12: 2؛ </a:t>
            </a:r>
            <a:r>
              <a:rPr lang="ar-JO" sz="28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أعمال</a:t>
            </a:r>
            <a:r>
              <a:rPr lang="ar-JO" sz="24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17: 11</a:t>
            </a:r>
            <a:endParaRPr lang="en-US" sz="2400" b="1" dirty="0">
              <a:ln w="1016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EDEFBC-54AC-4309-86F8-8BE5D3065AE6}"/>
              </a:ext>
            </a:extLst>
          </p:cNvPr>
          <p:cNvGrpSpPr/>
          <p:nvPr/>
        </p:nvGrpSpPr>
        <p:grpSpPr>
          <a:xfrm>
            <a:off x="5431872" y="3334125"/>
            <a:ext cx="3424803" cy="3523875"/>
            <a:chOff x="-367761" y="-525673"/>
            <a:chExt cx="3257023" cy="3424534"/>
          </a:xfrm>
        </p:grpSpPr>
        <p:sp>
          <p:nvSpPr>
            <p:cNvPr id="15" name="Explosion: 8 Points 14">
              <a:extLst>
                <a:ext uri="{FF2B5EF4-FFF2-40B4-BE49-F238E27FC236}">
                  <a16:creationId xmlns:a16="http://schemas.microsoft.com/office/drawing/2014/main" id="{D3B9507D-A251-4A5E-9C6A-E28122458D9A}"/>
                </a:ext>
              </a:extLst>
            </p:cNvPr>
            <p:cNvSpPr/>
            <p:nvPr/>
          </p:nvSpPr>
          <p:spPr>
            <a:xfrm>
              <a:off x="-367761" y="-525673"/>
              <a:ext cx="3257023" cy="3424534"/>
            </a:xfrm>
            <a:prstGeom prst="irregularSeal1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BA0352-0753-4B32-97E9-CAA5747CE6B5}"/>
                </a:ext>
              </a:extLst>
            </p:cNvPr>
            <p:cNvSpPr txBox="1"/>
            <p:nvPr/>
          </p:nvSpPr>
          <p:spPr>
            <a:xfrm>
              <a:off x="47328" y="513618"/>
              <a:ext cx="2269220" cy="1345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متى وأين</a:t>
              </a:r>
              <a:r>
                <a:rPr lang="ar-JO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 تقضي</a:t>
              </a:r>
              <a:r>
                <a:rPr lang="ar-SA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 وقتك اليومي في كلمة الله؟</a:t>
              </a:r>
            </a:p>
          </p:txBody>
        </p:sp>
      </p:grpSp>
      <p:pic>
        <p:nvPicPr>
          <p:cNvPr id="18" name="Picture 17" descr="A close up of text on a wooden table&#10;&#10;Description generated with high confidence">
            <a:extLst>
              <a:ext uri="{FF2B5EF4-FFF2-40B4-BE49-F238E27FC236}">
                <a16:creationId xmlns:a16="http://schemas.microsoft.com/office/drawing/2014/main" id="{1FFC884A-6926-41D1-B74F-D6467760F0E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393" y="2379291"/>
            <a:ext cx="3531951" cy="235463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07398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4C8538-5D2D-4225-8C00-CFA43545B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70" y="250191"/>
            <a:ext cx="8584681" cy="63703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FF92EF-3870-43DB-86B4-68B53A6120DC}"/>
              </a:ext>
            </a:extLst>
          </p:cNvPr>
          <p:cNvSpPr txBox="1"/>
          <p:nvPr/>
        </p:nvSpPr>
        <p:spPr>
          <a:xfrm>
            <a:off x="441793" y="5847112"/>
            <a:ext cx="8204433" cy="523220"/>
          </a:xfrm>
          <a:prstGeom prst="rect">
            <a:avLst/>
          </a:prstGeom>
          <a:noFill/>
          <a:effectLst>
            <a:glow rad="228600">
              <a:schemeClr val="bg1">
                <a:alpha val="91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 rtl="1"/>
            <a:r>
              <a:rPr lang="ar-JO" sz="2800" b="1" dirty="0">
                <a:effectLst>
                  <a:glow rad="215900">
                    <a:schemeClr val="bg1">
                      <a:alpha val="84000"/>
                    </a:schemeClr>
                  </a:glow>
                </a:effectLst>
              </a:rPr>
              <a:t>"</a:t>
            </a:r>
            <a:r>
              <a:rPr lang="ar-SA" sz="2800" b="1" dirty="0">
                <a:effectLst>
                  <a:glow rad="215900">
                    <a:schemeClr val="bg1">
                      <a:alpha val="84000"/>
                    </a:schemeClr>
                  </a:glow>
                </a:effectLst>
              </a:rPr>
              <a:t>فَيَكُونُ كَشَجَرَةٍ مَغْرُوسَةٍ عِنْدَ مَجَارِي الْمِيَاهِ</a:t>
            </a:r>
            <a:r>
              <a:rPr lang="ar-JO" sz="2800" b="1" dirty="0">
                <a:effectLst>
                  <a:glow rad="215900">
                    <a:schemeClr val="bg1">
                      <a:alpha val="84000"/>
                    </a:schemeClr>
                  </a:glow>
                </a:effectLst>
              </a:rPr>
              <a:t>."</a:t>
            </a:r>
            <a:endParaRPr lang="en-US" sz="2800" b="1" dirty="0">
              <a:effectLst>
                <a:glow rad="215900">
                  <a:schemeClr val="bg1">
                    <a:alpha val="84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2482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A50218-4D96-41D9-9CA7-068B9B2F0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80" y="202848"/>
            <a:ext cx="8766495" cy="64014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9CF117-C75B-4071-A4D3-D340AB7231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5" t="4991" r="10718"/>
          <a:stretch/>
        </p:blipFill>
        <p:spPr>
          <a:xfrm>
            <a:off x="5821960" y="3506598"/>
            <a:ext cx="2776756" cy="27265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904F6B-5229-423E-B7D2-4A061D34845B}"/>
              </a:ext>
            </a:extLst>
          </p:cNvPr>
          <p:cNvSpPr txBox="1"/>
          <p:nvPr/>
        </p:nvSpPr>
        <p:spPr>
          <a:xfrm>
            <a:off x="448810" y="471181"/>
            <a:ext cx="8204433" cy="523220"/>
          </a:xfrm>
          <a:prstGeom prst="rect">
            <a:avLst/>
          </a:prstGeom>
          <a:noFill/>
          <a:effectLst>
            <a:glow rad="228600">
              <a:schemeClr val="bg1">
                <a:alpha val="91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>
                <a:effectLst>
                  <a:glow rad="241300">
                    <a:schemeClr val="bg1"/>
                  </a:glow>
                </a:effectLst>
              </a:rPr>
              <a:t>"</a:t>
            </a:r>
            <a:r>
              <a:rPr lang="ar-SA" sz="2800" b="1" dirty="0">
                <a:effectLst>
                  <a:glow rad="241300">
                    <a:schemeClr val="bg1"/>
                  </a:glow>
                </a:effectLst>
              </a:rPr>
              <a:t>الَّتِي تُعْطِي ثَمَرَهَا فِي أَوَانِهِ،</a:t>
            </a:r>
            <a:r>
              <a:rPr lang="ar-JO" sz="2800" b="1" dirty="0">
                <a:effectLst>
                  <a:glow rad="241300">
                    <a:schemeClr val="bg1"/>
                  </a:glow>
                </a:effectLst>
              </a:rPr>
              <a:t>"</a:t>
            </a:r>
            <a:endParaRPr lang="en-US" sz="2800" b="1" dirty="0">
              <a:effectLst>
                <a:glow rad="2413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0204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2813</TotalTime>
  <Words>391</Words>
  <Application>Microsoft Office PowerPoint</Application>
  <PresentationFormat>On-screen Show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Martin</dc:creator>
  <cp:lastModifiedBy>David Martin</cp:lastModifiedBy>
  <cp:revision>100</cp:revision>
  <dcterms:created xsi:type="dcterms:W3CDTF">2018-09-13T11:41:29Z</dcterms:created>
  <dcterms:modified xsi:type="dcterms:W3CDTF">2019-01-15T19:47:15Z</dcterms:modified>
</cp:coreProperties>
</file>