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5" r:id="rId2"/>
    <p:sldId id="361" r:id="rId3"/>
    <p:sldId id="395" r:id="rId4"/>
    <p:sldId id="405" r:id="rId5"/>
    <p:sldId id="367" r:id="rId6"/>
    <p:sldId id="342" r:id="rId7"/>
    <p:sldId id="365" r:id="rId8"/>
    <p:sldId id="377" r:id="rId9"/>
    <p:sldId id="404" r:id="rId10"/>
    <p:sldId id="369" r:id="rId11"/>
    <p:sldId id="362" r:id="rId12"/>
    <p:sldId id="370" r:id="rId13"/>
    <p:sldId id="376" r:id="rId14"/>
    <p:sldId id="374" r:id="rId15"/>
    <p:sldId id="363" r:id="rId16"/>
    <p:sldId id="399" r:id="rId17"/>
    <p:sldId id="375" r:id="rId18"/>
    <p:sldId id="402" r:id="rId19"/>
    <p:sldId id="354" r:id="rId20"/>
    <p:sldId id="364" r:id="rId21"/>
    <p:sldId id="368" r:id="rId22"/>
    <p:sldId id="357" r:id="rId23"/>
    <p:sldId id="403" r:id="rId24"/>
    <p:sldId id="379" r:id="rId25"/>
    <p:sldId id="359" r:id="rId26"/>
    <p:sldId id="397" r:id="rId27"/>
    <p:sldId id="389" r:id="rId28"/>
    <p:sldId id="406" r:id="rId29"/>
    <p:sldId id="25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356B"/>
    <a:srgbClr val="A20000"/>
    <a:srgbClr val="FF6161"/>
    <a:srgbClr val="FF3333"/>
    <a:srgbClr val="860000"/>
    <a:srgbClr val="B0B0B0"/>
    <a:srgbClr val="9F9F9F"/>
    <a:srgbClr val="006600"/>
    <a:srgbClr val="FFFFD1"/>
    <a:srgbClr val="742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110" d="100"/>
          <a:sy n="110" d="100"/>
        </p:scale>
        <p:origin x="139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B219E-DE6A-4BF8-AED0-FB79CB0955B6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8037C-AD2B-4CFD-A9E9-82A9DEEA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5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1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1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9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8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2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5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64CD1-D504-455C-AE61-89FA26F24C62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12B71-A66E-4A57-AF91-1A03FEAE8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6CD7B0-B403-4EE4-AB72-4395249F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7"/>
            <a:ext cx="9129320" cy="608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C671A-3F34-49C6-A21C-ED6ED2FE6524}"/>
              </a:ext>
            </a:extLst>
          </p:cNvPr>
          <p:cNvSpPr txBox="1"/>
          <p:nvPr/>
        </p:nvSpPr>
        <p:spPr>
          <a:xfrm>
            <a:off x="2659310" y="1812022"/>
            <a:ext cx="348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white"/>
                </a:solidFill>
                <a:latin typeface="Calibri" panose="020F0502020204030204"/>
              </a:rPr>
              <a:t>المزمور </a:t>
            </a:r>
            <a:r>
              <a:rPr lang="ar-SA" sz="3000" b="1" dirty="0">
                <a:solidFill>
                  <a:prstClr val="white"/>
                </a:solidFill>
                <a:latin typeface="Calibri" panose="020F0502020204030204"/>
              </a:rPr>
              <a:t>107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8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lothing&#10;&#10;Description generated with very high confidence">
            <a:extLst>
              <a:ext uri="{FF2B5EF4-FFF2-40B4-BE49-F238E27FC236}">
                <a16:creationId xmlns:a16="http://schemas.microsoft.com/office/drawing/2014/main" id="{5B135E63-19F4-496C-93EE-2C88AE8A3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1" y="3708591"/>
            <a:ext cx="4754880" cy="3149409"/>
          </a:xfrm>
          <a:prstGeom prst="rect">
            <a:avLst/>
          </a:prstGeom>
        </p:spPr>
      </p:pic>
      <p:pic>
        <p:nvPicPr>
          <p:cNvPr id="6" name="Picture 5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F7C19F46-104E-4D75-AEBD-A6D8CD90D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59" t="17343" r="64398"/>
          <a:stretch/>
        </p:blipFill>
        <p:spPr>
          <a:xfrm>
            <a:off x="0" y="3887138"/>
            <a:ext cx="1348040" cy="301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 up of a stone building&#10;&#10;Description generated with high confidence">
            <a:extLst>
              <a:ext uri="{FF2B5EF4-FFF2-40B4-BE49-F238E27FC236}">
                <a16:creationId xmlns:a16="http://schemas.microsoft.com/office/drawing/2014/main" id="{DBFE306B-AA1A-40A3-8BA8-C9E91D982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/>
          <a:stretch/>
        </p:blipFill>
        <p:spPr>
          <a:xfrm>
            <a:off x="-157135" y="-470019"/>
            <a:ext cx="4626586" cy="417889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2190993" y="235230"/>
            <a:ext cx="7141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en-US" sz="2800" b="1" i="0" u="none" strike="noStrike" kern="1200" normalizeH="0" baseline="0" noProof="0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ar-SA" sz="28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الْجُلُوسَ فِي الظُّلْمَةِ وَظِلاَلِ الْمَوْتِ، مُوثَقِينَ بِالذُّلِّ وَالْحَدِيدِ.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لأَنَّهُمْ عَصَوْا كَلاَمَ اللهِ، وَأَهَانُوا مَشُورَةَ الْعَلِيِّ.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فَأَذَلَّ قُلُوبَهُمْ بِتَعَبٍ. عَثَرُوا وَلاَ مَعِينَ."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normalizeH="0" baseline="0" noProof="0" dirty="0">
              <a:ln w="1016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37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581AF1-BD84-483E-BBCC-B2206E8E2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/>
        </p:blipFill>
        <p:spPr>
          <a:xfrm>
            <a:off x="196057" y="196656"/>
            <a:ext cx="8721440" cy="6439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40B82B9-8F88-456A-A034-A8E8E8255D0F}"/>
              </a:ext>
            </a:extLst>
          </p:cNvPr>
          <p:cNvSpPr txBox="1"/>
          <p:nvPr/>
        </p:nvSpPr>
        <p:spPr>
          <a:xfrm>
            <a:off x="2809273" y="5813402"/>
            <a:ext cx="633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"ثُمَّ صَرَخُوا إِلَى الرَّبِّ فِي ضِيقِهِمْ</a:t>
            </a:r>
            <a:r>
              <a:rPr lang="ar-JO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.</a:t>
            </a:r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</a:t>
            </a:r>
            <a:endParaRPr lang="en-US" sz="2800" b="1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4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E74947E-8C26-42F7-A95C-C62B5F85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2936"/>
          <a:stretch/>
        </p:blipFill>
        <p:spPr>
          <a:xfrm>
            <a:off x="228508" y="227208"/>
            <a:ext cx="8732611" cy="64299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F2FD30-37EC-4A64-9654-2BA1BC6A2E1D}"/>
              </a:ext>
            </a:extLst>
          </p:cNvPr>
          <p:cNvSpPr txBox="1"/>
          <p:nvPr/>
        </p:nvSpPr>
        <p:spPr>
          <a:xfrm>
            <a:off x="1341120" y="340420"/>
            <a:ext cx="6657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فَخَلَّصَهُمْ مِنْ شَدَائِدِهِمْ. </a:t>
            </a:r>
            <a:r>
              <a:rPr lang="ar-SA" sz="28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أَخْرَجَهُمْ مِنَ الظُّلْمَةِ وَظِلاَلِ الْمَوْتِ، وَقَطَّعَ قُيُودَهُمْ."</a:t>
            </a:r>
            <a:endParaRPr kumimoji="0" lang="en-US" sz="2800" b="1" i="0" u="none" strike="noStrike" kern="1200" normalizeH="0" baseline="0" noProof="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4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F71AB-99C0-47A6-8914-225CA2D4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3C39595-DDD1-4A64-BA8B-311E72BF063A}"/>
              </a:ext>
            </a:extLst>
          </p:cNvPr>
          <p:cNvSpPr txBox="1"/>
          <p:nvPr/>
        </p:nvSpPr>
        <p:spPr>
          <a:xfrm>
            <a:off x="439527" y="331504"/>
            <a:ext cx="826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SA" sz="28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"فَلْيَحْمَدُوا الرَّبَّ عَلَى رَحْمَتِهِ وَعَجَائِبِهِ لِبَنِي آدَمَ. "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1A7BFE-8690-4D47-8495-DF349754B1AC}"/>
              </a:ext>
            </a:extLst>
          </p:cNvPr>
          <p:cNvSpPr txBox="1"/>
          <p:nvPr/>
        </p:nvSpPr>
        <p:spPr>
          <a:xfrm>
            <a:off x="0" y="5750375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effectLst/>
                <a:latin typeface="Comic Sans MS" panose="030F0702030302020204" pitchFamily="66" charset="0"/>
              </a:rPr>
              <a:t>"لأَنَّهُ كَسَّرَ مَصَارِيعَ نُحَاسٍ، وَقَطَّعَ عَوَارِضَ حَدِيدٍ."</a:t>
            </a:r>
            <a:endParaRPr kumimoji="0" lang="en-US" sz="2800" b="1" i="0" u="none" strike="noStrike" kern="1200" normalizeH="0" baseline="0" noProof="0" dirty="0"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3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BB68F-7C31-4ADE-8528-152DA25CD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3" r="12591"/>
          <a:stretch/>
        </p:blipFill>
        <p:spPr>
          <a:xfrm>
            <a:off x="200298" y="219912"/>
            <a:ext cx="8721512" cy="64564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1239965" y="5357410"/>
            <a:ext cx="7871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"وَالْجُهَّالُ مِنْ طَرِيقِ مَعْصِيَتِهِمْ، وَمِنْ آثامِهِمْ يُذَلُّونَ.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	كَرِهَتْ أَنْفُسُهُمْ كُلَّ طَعَامٍ، وَاقْتَرَبُوا إِلَى أَبْوَابِ الْمَوْتِ."</a:t>
            </a:r>
          </a:p>
        </p:txBody>
      </p:sp>
      <p:pic>
        <p:nvPicPr>
          <p:cNvPr id="6" name="Picture 5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B7DF456D-A32B-44B2-950F-CDB69734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12" t="16359" r="44477"/>
          <a:stretch/>
        </p:blipFill>
        <p:spPr>
          <a:xfrm>
            <a:off x="32970" y="3851225"/>
            <a:ext cx="1537223" cy="304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88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581AF1-BD84-483E-BBCC-B2206E8E2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/>
        </p:blipFill>
        <p:spPr>
          <a:xfrm>
            <a:off x="196057" y="196656"/>
            <a:ext cx="8721440" cy="6439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40B82B9-8F88-456A-A034-A8E8E8255D0F}"/>
              </a:ext>
            </a:extLst>
          </p:cNvPr>
          <p:cNvSpPr txBox="1"/>
          <p:nvPr/>
        </p:nvSpPr>
        <p:spPr>
          <a:xfrm>
            <a:off x="3927565" y="5804694"/>
            <a:ext cx="453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24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"فَصَرَخُوا إِلَى الرَّبِّ فِي ضِيقِهِمْ</a:t>
            </a:r>
            <a:r>
              <a:rPr lang="ar-JO" sz="24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.</a:t>
            </a:r>
            <a:r>
              <a:rPr lang="ar-SA" sz="24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</a:t>
            </a:r>
            <a:endParaRPr lang="en-US" sz="2400" b="1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6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C828D-7FFF-4ADF-AB2F-4D8A7ABBB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6857" r="28762" b="10170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96D52-97C0-4396-948E-312CCFF2D8C1}"/>
              </a:ext>
            </a:extLst>
          </p:cNvPr>
          <p:cNvSpPr txBox="1"/>
          <p:nvPr/>
        </p:nvSpPr>
        <p:spPr>
          <a:xfrm>
            <a:off x="3001407" y="5239562"/>
            <a:ext cx="600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"فَخَلَّصَهُمْ مِنْ شَدَائِدِهِمْ. 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أَرْسَلَ كَلِمَتَهُ فَشَفَاهُمْ، وَنَجَّاهُمْ مِنْ </a:t>
            </a:r>
            <a:r>
              <a:rPr lang="ar-SA" sz="2800" b="1" dirty="0" err="1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تَهْلُكَاتِهِمْ</a:t>
            </a: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4605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F71AB-99C0-47A6-8914-225CA2D4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3C39595-DDD1-4A64-BA8B-311E72BF063A}"/>
              </a:ext>
            </a:extLst>
          </p:cNvPr>
          <p:cNvSpPr txBox="1"/>
          <p:nvPr/>
        </p:nvSpPr>
        <p:spPr>
          <a:xfrm>
            <a:off x="426710" y="309732"/>
            <a:ext cx="829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>
              <a:defRPr/>
            </a:pPr>
            <a:r>
              <a:rPr lang="ar-SA" sz="28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"فَلْيَحْمَدُوا الرَّبَّ عَلَى رَحْمَتِهِ وَعَجَائِبِهِ لِبَنِي آدَمَ. "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66782D-F6A5-4E9D-9C91-2829F474C608}"/>
              </a:ext>
            </a:extLst>
          </p:cNvPr>
          <p:cNvSpPr txBox="1"/>
          <p:nvPr/>
        </p:nvSpPr>
        <p:spPr>
          <a:xfrm>
            <a:off x="173935" y="5772146"/>
            <a:ext cx="879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"وَلْيَذْبَحُوا لَهُ ذَبَائِحَ الْحَمْدِ، وَلْيَعُدُّوا أَعْمَالَهُ بِتَرَنُّمٍ."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9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8E38B-B9A6-4CE7-9925-C8BAAD3A7E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1FADC-16AB-4657-B087-F28BACCDE546}"/>
              </a:ext>
            </a:extLst>
          </p:cNvPr>
          <p:cNvSpPr txBox="1"/>
          <p:nvPr/>
        </p:nvSpPr>
        <p:spPr>
          <a:xfrm>
            <a:off x="74268" y="559978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في المزمور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11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و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17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. لماذا كان هؤلاء الناس في 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ضيق الذي هم فيه؟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B1EAD-2FC3-48E4-8748-BEC1B786933D}"/>
              </a:ext>
            </a:extLst>
          </p:cNvPr>
          <p:cNvSpPr txBox="1"/>
          <p:nvPr/>
        </p:nvSpPr>
        <p:spPr>
          <a:xfrm>
            <a:off x="74268" y="1086577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اقرأ لوقا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15: 11-24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EAC56-46D8-443D-9579-EE87D5858950}"/>
              </a:ext>
            </a:extLst>
          </p:cNvPr>
          <p:cNvSpPr txBox="1"/>
          <p:nvPr/>
        </p:nvSpPr>
        <p:spPr>
          <a:xfrm>
            <a:off x="397740" y="1573401"/>
            <a:ext cx="81158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الذي حدث للابن الأصغر؟ خطأ من كان؟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2EDA9-C6C4-45A0-B328-773ACBC882B9}"/>
              </a:ext>
            </a:extLst>
          </p:cNvPr>
          <p:cNvSpPr txBox="1"/>
          <p:nvPr/>
        </p:nvSpPr>
        <p:spPr>
          <a:xfrm>
            <a:off x="311846" y="2063675"/>
            <a:ext cx="82017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هو موقفه القلبي في الآيات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17-19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؟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0628D-75AB-4F50-A9D0-A2D4FBD3A19A}"/>
              </a:ext>
            </a:extLst>
          </p:cNvPr>
          <p:cNvSpPr txBox="1"/>
          <p:nvPr/>
        </p:nvSpPr>
        <p:spPr>
          <a:xfrm>
            <a:off x="509751" y="2553949"/>
            <a:ext cx="80038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هي ردة فعل الأب له (</a:t>
            </a:r>
            <a:r>
              <a:rPr kumimoji="0" lang="ar-SA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الآي</a:t>
            </a:r>
            <a:r>
              <a:rPr kumimoji="0" lang="ar-JO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ات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20-24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36C0D-AC13-4806-B537-C6422675FD62}"/>
              </a:ext>
            </a:extLst>
          </p:cNvPr>
          <p:cNvSpPr txBox="1"/>
          <p:nvPr/>
        </p:nvSpPr>
        <p:spPr>
          <a:xfrm>
            <a:off x="88580" y="3111081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الذي يستخدمه الله عادة لكي يوبخنا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ويؤدبنا (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إرميا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2: 19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816D7-3FFF-4A77-8CB0-7835EC16A9C4}"/>
              </a:ext>
            </a:extLst>
          </p:cNvPr>
          <p:cNvSpPr txBox="1"/>
          <p:nvPr/>
        </p:nvSpPr>
        <p:spPr>
          <a:xfrm>
            <a:off x="102892" y="3631377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اشرح ماذا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يشبه التأديب وما ينتجه (العبرانيين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12: 11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62D059-E226-44DC-AC35-5CCD838DCE2A}"/>
              </a:ext>
            </a:extLst>
          </p:cNvPr>
          <p:cNvSpPr txBox="1"/>
          <p:nvPr/>
        </p:nvSpPr>
        <p:spPr>
          <a:xfrm>
            <a:off x="102892" y="4152323"/>
            <a:ext cx="8746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هل هناك أمر في حياتك </a:t>
            </a:r>
            <a:r>
              <a:rPr lang="ar-SA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أتى بك إلى العبودية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أو ا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لمحنة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؟ هل تجني عواقب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تمردك؟ اقرأ إرميا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3: 22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أ. ما هو الوعد الذي يقدمه الله لك؟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67BABD-61F2-437F-AC5D-DC26D8A16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4" r="12589"/>
          <a:stretch/>
        </p:blipFill>
        <p:spPr>
          <a:xfrm>
            <a:off x="179462" y="228483"/>
            <a:ext cx="8770599" cy="64628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0" y="254121"/>
            <a:ext cx="92698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	"اَلنَّازِلُونَ إِلَى الْبَحْرِ فِي السُّفُنِ، الْعَامِلُونَ عَمَلاً فِي الْمِيَاهِ الْكَثِيرَةِ،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	هُمْ رَأَوْا أَعْمَالَ الرَّبِّ وَعَجَائِبَهُ فِي الْعُمْقِ.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	أَمَرَ فَأَهَاجَ رِيحًا عَاصِفَةً فَرَفَعَتْ أَمْوَاجَهُ.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يَصْعَدُونَ إِلَى السَّمَاوَاتِ، يَهْبِطُونَ إِلَى الأَعْمَاقِ. ذَابَتْ أَنْفُسُهُمْ بِالشَّقَاءِ. </a:t>
            </a:r>
          </a:p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يَتَمَايَلُونَ وَيَتَرَنَّحُونَ مِثْلَ السَّكْرَانِ، وَكُلُّ حِكْمَتِهِمِ ابْتُلِعَتْ." </a:t>
            </a:r>
          </a:p>
        </p:txBody>
      </p:sp>
      <p:pic>
        <p:nvPicPr>
          <p:cNvPr id="6" name="Picture 5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942F7BDE-E2FE-4776-95D1-C5E023793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9" t="13307" r="25688"/>
          <a:stretch/>
        </p:blipFill>
        <p:spPr>
          <a:xfrm>
            <a:off x="69672" y="3740797"/>
            <a:ext cx="1689157" cy="316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69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5F5FC0-4776-421B-A999-F4B1CF31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6" y="173679"/>
            <a:ext cx="8766459" cy="64871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A7017-411E-4BB3-8482-402678E9C1AA}"/>
              </a:ext>
            </a:extLst>
          </p:cNvPr>
          <p:cNvSpPr txBox="1"/>
          <p:nvPr/>
        </p:nvSpPr>
        <p:spPr>
          <a:xfrm>
            <a:off x="887432" y="4294433"/>
            <a:ext cx="74141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سبب رئيسي </a:t>
            </a:r>
            <a:r>
              <a:rPr lang="ar-JO" sz="2600" b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آخر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لحمد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الرب هو: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00" b="1" dirty="0">
                <a:solidFill>
                  <a:prstClr val="black"/>
                </a:solidFill>
                <a:latin typeface="Comic Sans MS" panose="030F0702030302020204" pitchFamily="66" charset="0"/>
              </a:rPr>
              <a:t>الله يرعى الطبيعة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ar-SA" sz="26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الآي</a:t>
            </a:r>
            <a:r>
              <a:rPr lang="ar-JO" sz="2600" b="1" dirty="0">
                <a:solidFill>
                  <a:prstClr val="black"/>
                </a:solidFill>
                <a:latin typeface="Comic Sans MS" panose="030F0702030302020204" pitchFamily="66" charset="0"/>
              </a:rPr>
              <a:t>ات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33-38) </a:t>
            </a:r>
            <a:r>
              <a:rPr lang="ar-SA" sz="2600" b="1" dirty="0">
                <a:solidFill>
                  <a:prstClr val="black"/>
                </a:solidFill>
                <a:latin typeface="Comic Sans MS" panose="030F0702030302020204" pitchFamily="66" charset="0"/>
              </a:rPr>
              <a:t>وخبرات الناس (</a:t>
            </a:r>
            <a:r>
              <a:rPr lang="ar-SA" sz="26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الآي</a:t>
            </a:r>
            <a:r>
              <a:rPr lang="ar-JO" sz="2600" b="1" dirty="0">
                <a:solidFill>
                  <a:prstClr val="black"/>
                </a:solidFill>
                <a:latin typeface="Comic Sans MS" panose="030F0702030302020204" pitchFamily="66" charset="0"/>
              </a:rPr>
              <a:t>ات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39-43)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A64E8-99B7-433C-9509-D10AF9FFBD85}"/>
              </a:ext>
            </a:extLst>
          </p:cNvPr>
          <p:cNvSpPr txBox="1"/>
          <p:nvPr/>
        </p:nvSpPr>
        <p:spPr>
          <a:xfrm>
            <a:off x="655112" y="531026"/>
            <a:ext cx="77079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المزمور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107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هو دعوة مفديو الرب لكي يحمدوه إلى الأبد لأن الله قد أنقذ شعبه من بعض الطروف والصعوبات: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انقذ البعض من التيهان في البرية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(4-9)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اطلق المساجين من القيود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(10-16) 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SA" sz="26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انقذ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المرضى من الموت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(17-22)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انقذ البحارين الذين في شدة في البحر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(23-32)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10E15D-691E-406C-A699-5CDE9ACBF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9"/>
          <a:stretch/>
        </p:blipFill>
        <p:spPr>
          <a:xfrm>
            <a:off x="63882" y="5186985"/>
            <a:ext cx="5929199" cy="242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6CAD2344-5B64-4486-9B6D-8B30E6235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79236" b="17773"/>
          <a:stretch/>
        </p:blipFill>
        <p:spPr>
          <a:xfrm>
            <a:off x="7711312" y="1629327"/>
            <a:ext cx="457409" cy="59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DB68ECAE-BB88-4371-95E4-A6CC2197F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17147" r="62878" b="17773"/>
          <a:stretch/>
        </p:blipFill>
        <p:spPr>
          <a:xfrm>
            <a:off x="7711312" y="2234558"/>
            <a:ext cx="406118" cy="55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DEB514BF-9792-439C-815D-08DF0B3A5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1" t="15588" r="43924" b="17773"/>
          <a:stretch/>
        </p:blipFill>
        <p:spPr>
          <a:xfrm>
            <a:off x="7715772" y="2784812"/>
            <a:ext cx="406119" cy="57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3E44B54C-A8DC-4BC1-A5D7-7B71B4AD4C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7" t="11931" r="25688" b="17773"/>
          <a:stretch/>
        </p:blipFill>
        <p:spPr>
          <a:xfrm>
            <a:off x="7697150" y="3340023"/>
            <a:ext cx="406118" cy="57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31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581AF1-BD84-483E-BBCC-B2206E8E2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/>
        </p:blipFill>
        <p:spPr>
          <a:xfrm>
            <a:off x="196057" y="196656"/>
            <a:ext cx="8721440" cy="6439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40B82B9-8F88-456A-A034-A8E8E8255D0F}"/>
              </a:ext>
            </a:extLst>
          </p:cNvPr>
          <p:cNvSpPr txBox="1"/>
          <p:nvPr/>
        </p:nvSpPr>
        <p:spPr>
          <a:xfrm>
            <a:off x="3666309" y="5813403"/>
            <a:ext cx="503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"فَيَصْرُخُونَ إِلَى الرَّبِّ فِي ضِيقِهِمْ</a:t>
            </a:r>
            <a:r>
              <a:rPr lang="ar-JO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.</a:t>
            </a:r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</a:t>
            </a:r>
            <a:endParaRPr lang="en-US" sz="2800" b="1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1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ACA3C9-696E-4636-B57F-A22DAB72C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9" r="12706"/>
          <a:stretch/>
        </p:blipFill>
        <p:spPr>
          <a:xfrm>
            <a:off x="196057" y="216315"/>
            <a:ext cx="8751886" cy="64750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10A3E-449D-4C67-876E-D747B5485901}"/>
              </a:ext>
            </a:extLst>
          </p:cNvPr>
          <p:cNvSpPr txBox="1"/>
          <p:nvPr/>
        </p:nvSpPr>
        <p:spPr>
          <a:xfrm>
            <a:off x="375767" y="348938"/>
            <a:ext cx="8392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"وَمِنْ شَدَائِدِهِمْ يُخَلِّصُهُمْ. </a:t>
            </a: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يُهْدِئُ الْعَاصِفَةَ فَتَسْكُنُ، وَتَسْكُتُ أَمْوَاجُهَا. </a:t>
            </a: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فَيَفْرَحُونَ لأَنَّهُمْ هَدَأُوا، فَيَهْدِيهِمْ إِلَى </a:t>
            </a:r>
            <a:r>
              <a:rPr lang="ar-SA" sz="2800" b="1" dirty="0" err="1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الْمَرْفَإِ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الَّذِي يُرِيدُونَهُ."</a:t>
            </a:r>
          </a:p>
        </p:txBody>
      </p:sp>
    </p:spTree>
    <p:extLst>
      <p:ext uri="{BB962C8B-B14F-4D97-AF65-F5344CB8AC3E}">
        <p14:creationId xmlns:p14="http://schemas.microsoft.com/office/powerpoint/2010/main" val="292050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F71AB-99C0-47A6-8914-225CA2D4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F03B99-0571-4927-97FC-BAAE910A22AB}"/>
              </a:ext>
            </a:extLst>
          </p:cNvPr>
          <p:cNvSpPr txBox="1"/>
          <p:nvPr/>
        </p:nvSpPr>
        <p:spPr>
          <a:xfrm>
            <a:off x="0" y="549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"وَلْيَرْفَعُوهُ فِي مَجْمَعِ الشَّعْبِ، وَلْيُسَبِّحُوهُ فِي مَجْلِسِ الْمَشَايِخِ."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3C39595-DDD1-4A64-BA8B-311E72BF063A}"/>
              </a:ext>
            </a:extLst>
          </p:cNvPr>
          <p:cNvSpPr txBox="1"/>
          <p:nvPr/>
        </p:nvSpPr>
        <p:spPr>
          <a:xfrm>
            <a:off x="460893" y="276790"/>
            <a:ext cx="822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"فَلْيَحْمَدُوا الرَّبَّ عَلَى رَحْمَتِهِ وَعَجَائِبِهِ لِبَنِي آدَمَ."</a:t>
            </a:r>
            <a:endParaRPr lang="en-US" sz="28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8E38B-B9A6-4CE7-9925-C8BAAD3A7E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237AB0-B00E-45B4-8D84-460C8498EE6B}"/>
              </a:ext>
            </a:extLst>
          </p:cNvPr>
          <p:cNvSpPr txBox="1"/>
          <p:nvPr/>
        </p:nvSpPr>
        <p:spPr>
          <a:xfrm>
            <a:off x="85659" y="1572416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الذي يطلب منا المزمور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107: 8، 15، 21 و31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أن نقوم به؟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17400-1851-4F59-869E-9AEA9E3FAEDC}"/>
              </a:ext>
            </a:extLst>
          </p:cNvPr>
          <p:cNvSpPr txBox="1"/>
          <p:nvPr/>
        </p:nvSpPr>
        <p:spPr>
          <a:xfrm>
            <a:off x="85659" y="3949922"/>
            <a:ext cx="8746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في المزمور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22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، ما هو العمل الإضافي الذي يجب علينا القيام به </a:t>
            </a:r>
            <a:b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بالإضافة إلى تقديم الشكر؟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5965A-9906-4874-A95E-8D9696E80FEA}"/>
              </a:ext>
            </a:extLst>
          </p:cNvPr>
          <p:cNvSpPr txBox="1"/>
          <p:nvPr/>
        </p:nvSpPr>
        <p:spPr>
          <a:xfrm>
            <a:off x="85659" y="2084743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بحسب هذه الآيات، متى وأين يجب علينا أن نقدم الشكر والحمد لله؟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16C64-17A3-47FC-8303-A8F96557D166}"/>
              </a:ext>
            </a:extLst>
          </p:cNvPr>
          <p:cNvSpPr txBox="1"/>
          <p:nvPr/>
        </p:nvSpPr>
        <p:spPr>
          <a:xfrm>
            <a:off x="-135786" y="2642191"/>
            <a:ext cx="87462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المزمور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111: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_______________________________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المزمور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18: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49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_______________________________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المزمور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 34: 1</a:t>
            </a:r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________________________________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F6259-B4F6-4C11-A651-48ADE80D94B1}"/>
              </a:ext>
            </a:extLst>
          </p:cNvPr>
          <p:cNvSpPr txBox="1"/>
          <p:nvPr/>
        </p:nvSpPr>
        <p:spPr>
          <a:xfrm>
            <a:off x="176820" y="2647328"/>
            <a:ext cx="619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بصحبة المستقيم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8FACF-A398-4291-8408-D2B1E43F2710}"/>
              </a:ext>
            </a:extLst>
          </p:cNvPr>
          <p:cNvSpPr txBox="1"/>
          <p:nvPr/>
        </p:nvSpPr>
        <p:spPr>
          <a:xfrm>
            <a:off x="176820" y="3040757"/>
            <a:ext cx="619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وسط الشعوب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BA361-2439-448C-8979-A85459885A4B}"/>
              </a:ext>
            </a:extLst>
          </p:cNvPr>
          <p:cNvSpPr txBox="1"/>
          <p:nvPr/>
        </p:nvSpPr>
        <p:spPr>
          <a:xfrm>
            <a:off x="3301787" y="3432030"/>
            <a:ext cx="307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باستمرار في كل الوقت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98641-0F5B-472E-869F-89C09E33F142}"/>
              </a:ext>
            </a:extLst>
          </p:cNvPr>
          <p:cNvSpPr txBox="1"/>
          <p:nvPr/>
        </p:nvSpPr>
        <p:spPr>
          <a:xfrm>
            <a:off x="85659" y="4842474"/>
            <a:ext cx="87462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بحسب عبرانيين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13: 15-16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، ما هي الضحية الذي يجب أن 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نقدمها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7FDEA-268A-4624-8065-4944891AFDB0}"/>
              </a:ext>
            </a:extLst>
          </p:cNvPr>
          <p:cNvSpPr txBox="1"/>
          <p:nvPr/>
        </p:nvSpPr>
        <p:spPr>
          <a:xfrm>
            <a:off x="252549" y="5341769"/>
            <a:ext cx="85793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في عبرانيين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13: 1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6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،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ما هي التقدمة </a:t>
            </a:r>
            <a:r>
              <a:rPr kumimoji="0" lang="ar-SA" sz="2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الإضاف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ي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ة التي ترضي الله 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والتي قد </a:t>
            </a:r>
            <a:b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ذُكرنا بالقيام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بها؟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B90E7-FD61-4059-9193-743AB9174048}"/>
              </a:ext>
            </a:extLst>
          </p:cNvPr>
          <p:cNvSpPr txBox="1"/>
          <p:nvPr/>
        </p:nvSpPr>
        <p:spPr>
          <a:xfrm>
            <a:off x="85659" y="673012"/>
            <a:ext cx="8746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في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الحالات الأربعة، ما الذي قام به هؤلاء الأشخاص عندما كانوا في ضيق </a:t>
            </a:r>
            <a:b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(المزمور 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6، 13، 19 و 28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). والذي ترك لنا مثالاً لكي نتبعه؟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tree, flying&#10;&#10;Description generated with very high confidence">
            <a:extLst>
              <a:ext uri="{FF2B5EF4-FFF2-40B4-BE49-F238E27FC236}">
                <a16:creationId xmlns:a16="http://schemas.microsoft.com/office/drawing/2014/main" id="{BDC0B73F-A3E4-4D5E-A002-F7494829C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" y="174165"/>
            <a:ext cx="8729803" cy="64915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1" y="254121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يَجْعَلُ الأَنْهَارَ قِفَارًا، </a:t>
            </a:r>
            <a:endParaRPr lang="ar-JO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وَمَجَارِيَ الْمِيَاهِ مَعْطَشَةً، </a:t>
            </a: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وَالأَرْضَ الْمُثْمِرَةَ سَبِخَةً </a:t>
            </a:r>
            <a:endParaRPr lang="ar-JO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مِنْ شَرِّ السَّاكِنِينَ فِيهَا. 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normalizeH="0" baseline="0" noProof="0" dirty="0">
              <a:effectLst>
                <a:glow rad="228600">
                  <a:schemeClr val="bg1">
                    <a:alpha val="40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يَجْعَلُ الْقَفْرَ غَدِيرَ مِيَاهٍ، وَأَرْضًا يَبَسًا يَنَابِيعَ مِيَاهٍ. </a:t>
            </a: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وَيُسْكِنُ هُنَاكَ الْجِيَاعَ فَيُهَيِّئُونَ مَدِينَةَ سَكَنٍ. </a:t>
            </a: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وَيَزْرَعُونَ حُقُولاً وَيَغْرِسُونَ كُرُومًا، فَتَصْنَعُ ثَمَرَ غَلَّةٍ. </a:t>
            </a:r>
          </a:p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وَيُبَارِكُهُمْ فَيَكْثُرُونَ جِدًّا، وَلاَ يُقَلِّلُ بَهَائِمَهُمْ.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77ED-34B0-418D-BD2E-29114B4B55AB}"/>
              </a:ext>
            </a:extLst>
          </p:cNvPr>
          <p:cNvSpPr txBox="1"/>
          <p:nvPr/>
        </p:nvSpPr>
        <p:spPr>
          <a:xfrm>
            <a:off x="740229" y="6080659"/>
            <a:ext cx="73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"</a:t>
            </a:r>
            <a:r>
              <a:rPr kumimoji="0" lang="ar-SA" sz="2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اذكر ما فعله الله بسبب</a:t>
            </a:r>
            <a:r>
              <a:rPr kumimoji="0" lang="ar-SA" sz="2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شر أولئك الذين يعيشون في الأرض.</a:t>
            </a:r>
            <a:r>
              <a:rPr kumimoji="0" lang="ar-JO" sz="2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"</a:t>
            </a:r>
            <a:endParaRPr kumimoji="0" lang="ar-SA" sz="28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D8F592-9F26-4AB6-82A8-3EEA0DCAA219}"/>
              </a:ext>
            </a:extLst>
          </p:cNvPr>
          <p:cNvCxnSpPr>
            <a:cxnSpLocks/>
          </p:cNvCxnSpPr>
          <p:nvPr/>
        </p:nvCxnSpPr>
        <p:spPr>
          <a:xfrm>
            <a:off x="3447535" y="724973"/>
            <a:ext cx="2327988" cy="0"/>
          </a:xfrm>
          <a:prstGeom prst="line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00CD9C-D3A6-4D1E-A6AB-B7364B52E78A}"/>
              </a:ext>
            </a:extLst>
          </p:cNvPr>
          <p:cNvCxnSpPr>
            <a:cxnSpLocks/>
          </p:cNvCxnSpPr>
          <p:nvPr/>
        </p:nvCxnSpPr>
        <p:spPr>
          <a:xfrm>
            <a:off x="3286897" y="1147741"/>
            <a:ext cx="2623824" cy="0"/>
          </a:xfrm>
          <a:prstGeom prst="line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A2B1D3-AF32-4D18-A82B-E87E32FE762D}"/>
              </a:ext>
            </a:extLst>
          </p:cNvPr>
          <p:cNvCxnSpPr>
            <a:cxnSpLocks/>
          </p:cNvCxnSpPr>
          <p:nvPr/>
        </p:nvCxnSpPr>
        <p:spPr>
          <a:xfrm>
            <a:off x="3368593" y="1559761"/>
            <a:ext cx="2386711" cy="0"/>
          </a:xfrm>
          <a:prstGeom prst="line">
            <a:avLst/>
          </a:prstGeom>
          <a:ln w="2857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8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ear&#10;&#10;Description generated with high confidence">
            <a:extLst>
              <a:ext uri="{FF2B5EF4-FFF2-40B4-BE49-F238E27FC236}">
                <a16:creationId xmlns:a16="http://schemas.microsoft.com/office/drawing/2014/main" id="{EDAC7BB3-4BBB-420E-9C9B-B091EF79EB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" y="185437"/>
            <a:ext cx="8787356" cy="64871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-149088" y="56336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ثُمَّ يَقِلُّونَ وَيَنْحَنُونَ مِنْ ضَغْطِ الشَّرِّ وَالْحُزْنِ.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يَسْكُبُ هَوَانًا عَلَى رُؤَسَاءَ، وَيُضِلُّهُمْ فِي تِيهٍ بِلاَ طَرِيق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."</a:t>
            </a: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0285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B1295B-DDDF-4EED-BF86-677C193F4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2" t="17704" r="28762" b="9323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939FB9-777C-4854-87E6-BF12B67CDC78}"/>
              </a:ext>
            </a:extLst>
          </p:cNvPr>
          <p:cNvSpPr txBox="1"/>
          <p:nvPr/>
        </p:nvSpPr>
        <p:spPr>
          <a:xfrm>
            <a:off x="3396342" y="409889"/>
            <a:ext cx="46833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JO" sz="2800" b="1" dirty="0"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latin typeface="Comic Sans MS" panose="030F0702030302020204" pitchFamily="66" charset="0"/>
              </a:rPr>
              <a:t>وَيُعَلِّي الْمِسْكِينَ مِنَ الذُّلِّ، وَيَجْعَلُ الْقَبَائِلَ مِثْلَ قُطْعَانِ الْغَنَمِ. </a:t>
            </a:r>
          </a:p>
          <a:p>
            <a:pPr lvl="0" algn="ctr" rtl="1">
              <a:defRPr/>
            </a:pPr>
            <a:r>
              <a:rPr lang="ar-SA" sz="2800" b="1" dirty="0">
                <a:latin typeface="Comic Sans MS" panose="030F0702030302020204" pitchFamily="66" charset="0"/>
              </a:rPr>
              <a:t>يَرَى ذلِكَ الْمُسْتَقِيمُونَ فَيَفْرَحُونَ، وَكُلُّ إِثْمٍ يَسُدُّ فَاهُ.</a:t>
            </a:r>
            <a:r>
              <a:rPr lang="ar-JO" sz="2800" b="1" dirty="0">
                <a:latin typeface="Comic Sans MS" panose="030F0702030302020204" pitchFamily="66" charset="0"/>
              </a:rPr>
              <a:t>"</a:t>
            </a:r>
            <a:r>
              <a:rPr lang="ar-SA" sz="2800" b="1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33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FBD96-5AB5-4F43-908F-9F8D5E6D4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0" t="17365" r="29238" b="9662"/>
          <a:stretch/>
        </p:blipFill>
        <p:spPr>
          <a:xfrm>
            <a:off x="-18564" y="0"/>
            <a:ext cx="925656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56CFC-D566-4929-A540-EC35C5DC08D9}"/>
              </a:ext>
            </a:extLst>
          </p:cNvPr>
          <p:cNvSpPr txBox="1"/>
          <p:nvPr/>
        </p:nvSpPr>
        <p:spPr>
          <a:xfrm>
            <a:off x="139336" y="5731661"/>
            <a:ext cx="891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Comic Sans MS" panose="030F0702030302020204" pitchFamily="66" charset="0"/>
              </a:rPr>
              <a:t>"مَنْ كَانَ حَكِيمًا يَحْفَظُ هذَا، وَيَتَعَقَّلُ مَرَاحِمَ الرَّبِّ."</a:t>
            </a:r>
            <a:endParaRPr kumimoji="0" lang="en-US" sz="2800" b="1" i="0" u="none" strike="noStrike" kern="1200" normalizeH="0" baseline="0" noProof="0" dirty="0">
              <a:effectLst>
                <a:glow rad="228600">
                  <a:schemeClr val="bg1">
                    <a:alpha val="80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2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FBD96-5AB5-4F43-908F-9F8D5E6D4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959" t="19787" r="30557" b="12191"/>
          <a:stretch/>
        </p:blipFill>
        <p:spPr>
          <a:xfrm>
            <a:off x="0" y="-1"/>
            <a:ext cx="9174636" cy="6858001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4B7DC-3EF3-49E6-821D-51E70D3BBAD6}"/>
              </a:ext>
            </a:extLst>
          </p:cNvPr>
          <p:cNvSpPr txBox="1"/>
          <p:nvPr/>
        </p:nvSpPr>
        <p:spPr>
          <a:xfrm>
            <a:off x="-147465" y="542594"/>
            <a:ext cx="9065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المزمور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41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ما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ا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لذي يقوم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به الله ل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ل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سكين؟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39F27-6A19-480A-9391-2B4F64C01FEA}"/>
              </a:ext>
            </a:extLst>
          </p:cNvPr>
          <p:cNvSpPr txBox="1"/>
          <p:nvPr/>
        </p:nvSpPr>
        <p:spPr>
          <a:xfrm>
            <a:off x="470263" y="1035037"/>
            <a:ext cx="84537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هي ردة فعل المستقيم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ين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عندما يرون كيف يتعامل الله مع ال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بشر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b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(المزمور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42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 ما هي ردة فعل الشرير؟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1F865-D945-4122-BFE2-01D6029D8EF2}"/>
              </a:ext>
            </a:extLst>
          </p:cNvPr>
          <p:cNvSpPr txBox="1"/>
          <p:nvPr/>
        </p:nvSpPr>
        <p:spPr>
          <a:xfrm>
            <a:off x="-147465" y="1927589"/>
            <a:ext cx="9095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إذا كان الشخص حكيما</a:t>
            </a:r>
            <a:r>
              <a:rPr kumimoji="0" lang="ar-JO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ً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، ما الذي سيقوم به (المزمور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</a:t>
            </a: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43</a:t>
            </a:r>
            <a:r>
              <a:rPr kumimoji="0" lang="ar-JO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1CBEA-6576-4364-9A39-78131997467B}"/>
              </a:ext>
            </a:extLst>
          </p:cNvPr>
          <p:cNvSpPr txBox="1"/>
          <p:nvPr/>
        </p:nvSpPr>
        <p:spPr>
          <a:xfrm>
            <a:off x="200297" y="2419919"/>
            <a:ext cx="87479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اقرأ هوشع </a:t>
            </a:r>
            <a:r>
              <a:rPr lang="ar-JO" sz="24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14: 9</a:t>
            </a:r>
            <a:r>
              <a:rPr lang="ar-JO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. ما الذي سوف يدركه الشخص الحكيم عن طريق الرب؟ ما </a:t>
            </a:r>
            <a:br>
              <a:rPr lang="en-US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هو الفرق بين البار والشرير عندما يتم مواجهتهم بطريق الرب؟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EBB50-01E9-4D91-9267-45770AB17817}"/>
              </a:ext>
            </a:extLst>
          </p:cNvPr>
          <p:cNvSpPr txBox="1"/>
          <p:nvPr/>
        </p:nvSpPr>
        <p:spPr>
          <a:xfrm>
            <a:off x="76278" y="3332581"/>
            <a:ext cx="88719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افترض 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بأن الطريقان موضوعان أمامك.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ربما أن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ك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تسير 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في التمرد ضد الرب. </a:t>
            </a:r>
            <a:b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لكن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الله 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لا يزال يحبك. اقرا رومية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5: 8-1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0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مع إشعياء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55: 7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،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ألا تريد أن </a:t>
            </a:r>
            <a:b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تتحول عن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السير في طريقك لتسلك في طريق الرب؟  لقد وعد لكي يعفي ب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غنى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b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بسبب موت يسوع وقيامة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5F28D8-02DC-4D97-8A96-55774217DD29}"/>
              </a:ext>
            </a:extLst>
          </p:cNvPr>
          <p:cNvSpPr txBox="1"/>
          <p:nvPr/>
        </p:nvSpPr>
        <p:spPr>
          <a:xfrm>
            <a:off x="2253083" y="5234810"/>
            <a:ext cx="523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 want to thank the following for their help in providing pictures for this presentation: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123rf.com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Freebibleimages.org</a:t>
            </a:r>
          </a:p>
        </p:txBody>
      </p:sp>
    </p:spTree>
    <p:extLst>
      <p:ext uri="{BB962C8B-B14F-4D97-AF65-F5344CB8AC3E}">
        <p14:creationId xmlns:p14="http://schemas.microsoft.com/office/powerpoint/2010/main" val="14263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bject&#10;&#10;Description generated with high confidence">
            <a:extLst>
              <a:ext uri="{FF2B5EF4-FFF2-40B4-BE49-F238E27FC236}">
                <a16:creationId xmlns:a16="http://schemas.microsoft.com/office/drawing/2014/main" id="{F5C73D79-C2A4-48A8-AE6A-BEE063DD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2136249"/>
            <a:ext cx="8734425" cy="49720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134224" y="272624"/>
            <a:ext cx="9009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"اِحْمَدُوا الرَّبَّ لأَنَّهُ صَالِحٌ، لأَنَّ إِلَى الأَبَدِ رَحْمَتَهُ.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لِيَقُلْ </a:t>
            </a:r>
            <a:r>
              <a:rPr lang="ar-SA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مَفْدِيُّو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الرَّبِّ، الَّذِينَ فَدَاهُمْ مِنْ يَدِ الْعَدُوِّ،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وَمِنَ الْبُلْدَانِ جَمَعَهُمْ، مِنَ الْمَشْرِقِ وَمِنَ الْمَغْرِبِ، مِنَ الشِّمَالِ وَمِنَ الْبَحْرِ."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indoor, table, desk, computer&#10;&#10;Description generated with very high confidence">
            <a:extLst>
              <a:ext uri="{FF2B5EF4-FFF2-40B4-BE49-F238E27FC236}">
                <a16:creationId xmlns:a16="http://schemas.microsoft.com/office/drawing/2014/main" id="{C55BD2F0-E674-48B1-844F-3ABA6B9C2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85" r="3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56"/>
          <a:stretch/>
        </p:blipFill>
        <p:spPr>
          <a:xfrm>
            <a:off x="4554130" y="4163091"/>
            <a:ext cx="545337" cy="10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indoor, table, desk, computer&#10;&#10;Description generated with very high confidence">
            <a:extLst>
              <a:ext uri="{FF2B5EF4-FFF2-40B4-BE49-F238E27FC236}">
                <a16:creationId xmlns:a16="http://schemas.microsoft.com/office/drawing/2014/main" id="{FAF9DDE1-B0D2-45BC-BECC-7B334B7ED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0" b="89983" l="42303" r="93617">
                        <a14:foregroundMark x1="42303" y1="69950" x2="42303" y2="6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62"/>
          <a:stretch/>
        </p:blipFill>
        <p:spPr>
          <a:xfrm>
            <a:off x="2273714" y="4813905"/>
            <a:ext cx="864140" cy="10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indoor, table, desk, computer&#10;&#10;Description generated with very high confidence">
            <a:extLst>
              <a:ext uri="{FF2B5EF4-FFF2-40B4-BE49-F238E27FC236}">
                <a16:creationId xmlns:a16="http://schemas.microsoft.com/office/drawing/2014/main" id="{0E49613F-9D58-4CE0-8B0E-3B973992E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85" r="3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56"/>
          <a:stretch/>
        </p:blipFill>
        <p:spPr>
          <a:xfrm>
            <a:off x="1585324" y="3239094"/>
            <a:ext cx="545337" cy="10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indoor, table, desk, computer&#10;&#10;Description generated with very high confidence">
            <a:extLst>
              <a:ext uri="{FF2B5EF4-FFF2-40B4-BE49-F238E27FC236}">
                <a16:creationId xmlns:a16="http://schemas.microsoft.com/office/drawing/2014/main" id="{7BDF9EC1-558A-49F8-9EC5-B7B059864B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0" b="89983" l="42303" r="93617">
                        <a14:foregroundMark x1="42303" y1="69950" x2="42303" y2="6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62"/>
          <a:stretch/>
        </p:blipFill>
        <p:spPr>
          <a:xfrm>
            <a:off x="5651603" y="3285064"/>
            <a:ext cx="864140" cy="10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indoor, table, desk, computer&#10;&#10;Description generated with very high confidence">
            <a:extLst>
              <a:ext uri="{FF2B5EF4-FFF2-40B4-BE49-F238E27FC236}">
                <a16:creationId xmlns:a16="http://schemas.microsoft.com/office/drawing/2014/main" id="{007B1186-900A-4E0B-8009-7F2E10078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85" r="3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56"/>
          <a:stretch/>
        </p:blipFill>
        <p:spPr>
          <a:xfrm>
            <a:off x="7379883" y="5064207"/>
            <a:ext cx="545337" cy="10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89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bject&#10;&#10;Description generated with high confidence">
            <a:extLst>
              <a:ext uri="{FF2B5EF4-FFF2-40B4-BE49-F238E27FC236}">
                <a16:creationId xmlns:a16="http://schemas.microsoft.com/office/drawing/2014/main" id="{F5C73D79-C2A4-48A8-AE6A-BEE063DD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2136249"/>
            <a:ext cx="8734425" cy="497205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9AA644-CDCD-4BD3-855F-518E3797D721}"/>
              </a:ext>
            </a:extLst>
          </p:cNvPr>
          <p:cNvSpPr txBox="1"/>
          <p:nvPr/>
        </p:nvSpPr>
        <p:spPr>
          <a:xfrm>
            <a:off x="171236" y="117181"/>
            <a:ext cx="875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لماذا يجب أن نحمد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الرب (المزمور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1)؟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A375-81B4-47D8-9C2A-093B5CC0B66D}"/>
              </a:ext>
            </a:extLst>
          </p:cNvPr>
          <p:cNvSpPr txBox="1"/>
          <p:nvPr/>
        </p:nvSpPr>
        <p:spPr>
          <a:xfrm>
            <a:off x="171236" y="578846"/>
            <a:ext cx="875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من أي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اجتمع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0" lang="ar-SA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المفدي</a:t>
            </a:r>
            <a:r>
              <a:rPr kumimoji="0" lang="ar-JO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و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ن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(المزمور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107: 2-3)؟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26254-1EEF-4D7E-A1C8-FEE3F6D58EF3}"/>
              </a:ext>
            </a:extLst>
          </p:cNvPr>
          <p:cNvSpPr txBox="1"/>
          <p:nvPr/>
        </p:nvSpPr>
        <p:spPr>
          <a:xfrm>
            <a:off x="607466" y="3427569"/>
            <a:ext cx="83317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هذه الآيات مرة أخرى واضعاً فيها اسمك. هل </a:t>
            </a:r>
            <a:r>
              <a:rPr lang="ar-JO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سبق وأن اعترفت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لله </a:t>
            </a:r>
            <a:b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بأنك خاطئ وقبلت موت المسيح كثمن عن خطاياك؟ إن لم تقم بذلك، لما لا </a:t>
            </a:r>
            <a:b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تقوم بذلك الآن! 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DB16E2-0E06-4817-87F1-1E08B63C2C66}"/>
              </a:ext>
            </a:extLst>
          </p:cNvPr>
          <p:cNvSpPr txBox="1"/>
          <p:nvPr/>
        </p:nvSpPr>
        <p:spPr>
          <a:xfrm>
            <a:off x="171236" y="1051426"/>
            <a:ext cx="875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بحسب هذه الآيات هل يوجد أ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حد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لا يريد الله أن يفديه؟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B2EBE-2E45-4CA6-8F0C-F1E7F8ABA357}"/>
              </a:ext>
            </a:extLst>
          </p:cNvPr>
          <p:cNvSpPr txBox="1"/>
          <p:nvPr/>
        </p:nvSpPr>
        <p:spPr>
          <a:xfrm>
            <a:off x="3029479" y="1596673"/>
            <a:ext cx="54543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رومية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10: 13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تيموثاوس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 2: 3-6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تيطس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2: 11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2 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بطرس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 3: 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AB1A78-129E-41BB-976F-1AC9DDB82D57}"/>
              </a:ext>
            </a:extLst>
          </p:cNvPr>
          <p:cNvSpPr txBox="1"/>
          <p:nvPr/>
        </p:nvSpPr>
        <p:spPr>
          <a:xfrm>
            <a:off x="171235" y="4835557"/>
            <a:ext cx="87546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اقرأ رومية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10: 14.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هل هناك بعض من الأشخاص الذين تعرفهم لم يسمعوا </a:t>
            </a:r>
            <a:b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بعد عن الرب يسوع؟ لما لا تبحث عن فرصة لتخبرهم لكي </a:t>
            </a:r>
            <a:r>
              <a:rPr kumimoji="0" lang="ar-JO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يتم فدائهم 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أيضاً؟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B7437-DECE-4F15-9DB6-B520438F4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7" r="12471"/>
          <a:stretch/>
        </p:blipFill>
        <p:spPr>
          <a:xfrm>
            <a:off x="204932" y="216316"/>
            <a:ext cx="8734136" cy="64494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55A9-E2AA-463B-B320-2BD09D5EBE4D}"/>
              </a:ext>
            </a:extLst>
          </p:cNvPr>
          <p:cNvSpPr txBox="1"/>
          <p:nvPr/>
        </p:nvSpPr>
        <p:spPr>
          <a:xfrm>
            <a:off x="1598312" y="5623648"/>
            <a:ext cx="767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"تَاهُوا فِي الْبَرِّيَّةِ فِي قَفْرٍ بِلاَ طَرِيق. لَمْ يَجِدُوا مَدِينَةَ سَكَنٍ.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Comic Sans MS" panose="030F0702030302020204" pitchFamily="66" charset="0"/>
              </a:rPr>
              <a:t>جِيَاعٌ عِطَاشٌ أَيْضًا أَعْيَتْ أَنْفُسُهُمْ فِيهِمْ." </a:t>
            </a:r>
          </a:p>
        </p:txBody>
      </p:sp>
      <p:pic>
        <p:nvPicPr>
          <p:cNvPr id="5" name="Picture 4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A3A2DDD9-7799-400C-B845-22173F43D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99542" l="5201" r="89964">
                        <a14:foregroundMark x1="10036" y1="54920" x2="9945" y2="94508"/>
                        <a14:foregroundMark x1="27828" y1="58124" x2="27464" y2="95195"/>
                        <a14:foregroundMark x1="47719" y1="55606" x2="47445" y2="97941"/>
                        <a14:foregroundMark x1="66058" y1="69794" x2="63230" y2="99314"/>
                        <a14:foregroundMark x1="6569" y1="48741" x2="7391" y2="55378"/>
                        <a14:foregroundMark x1="5201" y1="97254" x2="5292" y2="9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5" t="18078" r="81614"/>
          <a:stretch/>
        </p:blipFill>
        <p:spPr>
          <a:xfrm>
            <a:off x="134224" y="3938320"/>
            <a:ext cx="1350627" cy="298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84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581AF1-BD84-483E-BBCC-B2206E8E2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/>
        </p:blipFill>
        <p:spPr>
          <a:xfrm>
            <a:off x="196057" y="196656"/>
            <a:ext cx="8721440" cy="6439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40B82B9-8F88-456A-A034-A8E8E8255D0F}"/>
              </a:ext>
            </a:extLst>
          </p:cNvPr>
          <p:cNvSpPr txBox="1"/>
          <p:nvPr/>
        </p:nvSpPr>
        <p:spPr>
          <a:xfrm>
            <a:off x="3466011" y="5839528"/>
            <a:ext cx="53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"فَصَرَخُوا إِلَى الرَّبِّ فِي ضِيقِهِمْ</a:t>
            </a:r>
            <a:r>
              <a:rPr lang="ar-JO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.</a:t>
            </a:r>
            <a:r>
              <a:rPr lang="ar-SA" sz="2800" b="1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</a:t>
            </a:r>
            <a:endParaRPr lang="en-US" sz="2800" b="1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1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ground, sitting&#10;&#10;Description generated with very high confidence">
            <a:extLst>
              <a:ext uri="{FF2B5EF4-FFF2-40B4-BE49-F238E27FC236}">
                <a16:creationId xmlns:a16="http://schemas.microsoft.com/office/drawing/2014/main" id="{EB5E42D9-8CF9-4FB6-8CB6-3163AEFFD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213644" y="206226"/>
            <a:ext cx="8744377" cy="64581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56B41-BA0F-4DEC-9AAE-F70309977195}"/>
              </a:ext>
            </a:extLst>
          </p:cNvPr>
          <p:cNvSpPr txBox="1"/>
          <p:nvPr/>
        </p:nvSpPr>
        <p:spPr>
          <a:xfrm>
            <a:off x="705395" y="631321"/>
            <a:ext cx="469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"فَأَنْقَذَهُمْ مِنْ شَدَائِدِهِمْ. وَهَدَاهُمْ طَرِيقًا مُسْتَقِيمًا لِيَذْهَبُوا إِلَى مَدِينَةِ سَكَنٍ."</a:t>
            </a:r>
            <a:endParaRPr kumimoji="0" lang="en-US" sz="2800" b="1" i="0" u="none" strike="noStrike" kern="1200" normalizeH="0" baseline="0" noProof="0" dirty="0">
              <a:effectLst>
                <a:glow rad="228600">
                  <a:schemeClr val="bg1">
                    <a:alpha val="40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73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F71AB-99C0-47A6-8914-225CA2D4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3C39595-DDD1-4A64-BA8B-311E72BF063A}"/>
              </a:ext>
            </a:extLst>
          </p:cNvPr>
          <p:cNvSpPr txBox="1"/>
          <p:nvPr/>
        </p:nvSpPr>
        <p:spPr>
          <a:xfrm>
            <a:off x="448073" y="375967"/>
            <a:ext cx="824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>
              <a:defRPr/>
            </a:pPr>
            <a:r>
              <a:rPr lang="ar-SA" sz="28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"فَلْيَحْمَدُوا الرَّبَّ عَلَى رَحْمَتِهِ وَعَجَائِبِهِ لِبَنِي آدَمَ."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B22A7-4DA7-4EC1-B670-20520ED58D85}"/>
              </a:ext>
            </a:extLst>
          </p:cNvPr>
          <p:cNvSpPr txBox="1"/>
          <p:nvPr/>
        </p:nvSpPr>
        <p:spPr>
          <a:xfrm>
            <a:off x="448072" y="5758758"/>
            <a:ext cx="824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latin typeface="Comic Sans MS" panose="030F0702030302020204" pitchFamily="66" charset="0"/>
              </a:rPr>
              <a:t>"لأَنَّهُ أَشْبَعَ نَفْسًا مُشْتَهِيَةً وَمَلأَ نَفْسًا جَائِعَةً خُبْزًا</a:t>
            </a:r>
            <a:r>
              <a:rPr lang="ar-JO" sz="2800" b="1" dirty="0">
                <a:latin typeface="Comic Sans MS" panose="030F0702030302020204" pitchFamily="66" charset="0"/>
              </a:rPr>
              <a:t>.</a:t>
            </a:r>
            <a:r>
              <a:rPr lang="ar-SA" sz="2800" b="1" dirty="0">
                <a:latin typeface="Comic Sans MS" panose="030F0702030302020204" pitchFamily="66" charset="0"/>
              </a:rPr>
              <a:t>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5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8E38B-B9A6-4CE7-9925-C8BAAD3A7E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3331BC-D22C-4135-A4EB-31ACB2E3F2DC}"/>
              </a:ext>
            </a:extLst>
          </p:cNvPr>
          <p:cNvSpPr txBox="1"/>
          <p:nvPr/>
        </p:nvSpPr>
        <p:spPr>
          <a:xfrm>
            <a:off x="173214" y="626906"/>
            <a:ext cx="86977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لماذا يجب أن نشكر الرب. بحسب المزمور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107: 8-9؟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52DDE-5D49-4512-9015-78AC054587CD}"/>
              </a:ext>
            </a:extLst>
          </p:cNvPr>
          <p:cNvSpPr txBox="1"/>
          <p:nvPr/>
        </p:nvSpPr>
        <p:spPr>
          <a:xfrm>
            <a:off x="127877" y="1146758"/>
            <a:ext cx="875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الوعد الذي يقدمه المسيح في متى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5: 6؟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610A5-25D2-4AC0-969E-350C47A18AE0}"/>
              </a:ext>
            </a:extLst>
          </p:cNvPr>
          <p:cNvSpPr txBox="1"/>
          <p:nvPr/>
        </p:nvSpPr>
        <p:spPr>
          <a:xfrm>
            <a:off x="127877" y="1674090"/>
            <a:ext cx="875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اقرأ إشعياء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55: 1-3، 6-7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A38DD6-C96D-4B1B-B9A9-71FAEA8206E6}"/>
              </a:ext>
            </a:extLst>
          </p:cNvPr>
          <p:cNvSpPr txBox="1"/>
          <p:nvPr/>
        </p:nvSpPr>
        <p:spPr>
          <a:xfrm>
            <a:off x="417717" y="2165091"/>
            <a:ext cx="8208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في الآية 1 ما الذي يدعونا الرب أن نقوم به؟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67785E-EEAA-44CD-9365-B2777D64BFF1}"/>
              </a:ext>
            </a:extLst>
          </p:cNvPr>
          <p:cNvSpPr txBox="1"/>
          <p:nvPr/>
        </p:nvSpPr>
        <p:spPr>
          <a:xfrm>
            <a:off x="417717" y="2657534"/>
            <a:ext cx="8208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هو ثمننا؟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2B5236-297B-4AE3-A109-D493B62EBAAD}"/>
              </a:ext>
            </a:extLst>
          </p:cNvPr>
          <p:cNvSpPr txBox="1"/>
          <p:nvPr/>
        </p:nvSpPr>
        <p:spPr>
          <a:xfrm>
            <a:off x="417717" y="3148999"/>
            <a:ext cx="8208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الذي يجب أن نقوم به لأنفسننا حتى نكون راضين ونحيا؟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6BB6A7-48D0-4756-830D-891F9FEAF434}"/>
              </a:ext>
            </a:extLst>
          </p:cNvPr>
          <p:cNvSpPr txBox="1"/>
          <p:nvPr/>
        </p:nvSpPr>
        <p:spPr>
          <a:xfrm>
            <a:off x="417717" y="3646259"/>
            <a:ext cx="823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إن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كنت مطيعاً لهذه الآيات، ما الذي سيقوم به الله؟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75C521-1CCF-4057-B3FB-37310F544728}"/>
              </a:ext>
            </a:extLst>
          </p:cNvPr>
          <p:cNvSpPr txBox="1"/>
          <p:nvPr/>
        </p:nvSpPr>
        <p:spPr>
          <a:xfrm>
            <a:off x="-155951" y="4199721"/>
            <a:ext cx="90432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ما الذي سيقوم به يسوع لأولئك الذين يؤمنون به ويأتون إليه (يوحنا 6: 35)؟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AF558B-26AB-4F46-8B52-A1056F602FB1}"/>
              </a:ext>
            </a:extLst>
          </p:cNvPr>
          <p:cNvSpPr txBox="1"/>
          <p:nvPr/>
        </p:nvSpPr>
        <p:spPr>
          <a:xfrm>
            <a:off x="132654" y="4730867"/>
            <a:ext cx="875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00" b="1" noProof="0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صف تجاوب النفس الراضية</a:t>
            </a:r>
            <a:r>
              <a:rPr kumimoji="0" lang="ar-SA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 بالله (المزمور 63: 3-5).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149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14244</TotalTime>
  <Words>971</Words>
  <Application>Microsoft Office PowerPoint</Application>
  <PresentationFormat>On-screen Show (4:3)</PresentationFormat>
  <Paragraphs>99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500</cp:revision>
  <dcterms:created xsi:type="dcterms:W3CDTF">2018-10-17T11:22:00Z</dcterms:created>
  <dcterms:modified xsi:type="dcterms:W3CDTF">2019-04-23T18:29:56Z</dcterms:modified>
</cp:coreProperties>
</file>